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2"/>
  </p:sldMasterIdLst>
  <p:notesMasterIdLst>
    <p:notesMasterId r:id="rId40"/>
  </p:notesMasterIdLst>
  <p:handoutMasterIdLst>
    <p:handoutMasterId r:id="rId41"/>
  </p:handoutMasterIdLst>
  <p:sldIdLst>
    <p:sldId id="256" r:id="rId3"/>
    <p:sldId id="275" r:id="rId4"/>
    <p:sldId id="263" r:id="rId5"/>
    <p:sldId id="278" r:id="rId6"/>
    <p:sldId id="277" r:id="rId7"/>
    <p:sldId id="272" r:id="rId8"/>
    <p:sldId id="271" r:id="rId9"/>
    <p:sldId id="262" r:id="rId10"/>
    <p:sldId id="273" r:id="rId11"/>
    <p:sldId id="286" r:id="rId12"/>
    <p:sldId id="287" r:id="rId13"/>
    <p:sldId id="288" r:id="rId14"/>
    <p:sldId id="289" r:id="rId15"/>
    <p:sldId id="285" r:id="rId16"/>
    <p:sldId id="258" r:id="rId17"/>
    <p:sldId id="259" r:id="rId18"/>
    <p:sldId id="260" r:id="rId19"/>
    <p:sldId id="283" r:id="rId20"/>
    <p:sldId id="282" r:id="rId21"/>
    <p:sldId id="264" r:id="rId22"/>
    <p:sldId id="265" r:id="rId23"/>
    <p:sldId id="266" r:id="rId24"/>
    <p:sldId id="267" r:id="rId25"/>
    <p:sldId id="268" r:id="rId26"/>
    <p:sldId id="269" r:id="rId27"/>
    <p:sldId id="291" r:id="rId28"/>
    <p:sldId id="292" r:id="rId29"/>
    <p:sldId id="294" r:id="rId30"/>
    <p:sldId id="301" r:id="rId31"/>
    <p:sldId id="302" r:id="rId32"/>
    <p:sldId id="303" r:id="rId33"/>
    <p:sldId id="284" r:id="rId34"/>
    <p:sldId id="279" r:id="rId35"/>
    <p:sldId id="281" r:id="rId36"/>
    <p:sldId id="280" r:id="rId37"/>
    <p:sldId id="290" r:id="rId38"/>
    <p:sldId id="270"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notesViewPr>
    <p:cSldViewPr snapToGrid="0">
      <p:cViewPr varScale="1">
        <p:scale>
          <a:sx n="59" d="100"/>
          <a:sy n="59" d="100"/>
        </p:scale>
        <p:origin x="3298"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8B63A2D-82D1-42B4-882F-2149C807D9E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xmlns="" id="{05236A39-C17E-4AEF-B20F-5533040609B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84D08B-75D6-408A-B159-4F7B4019223A}" type="datetimeFigureOut">
              <a:rPr lang="en-IN" smtClean="0"/>
              <a:t>19-04-2021</a:t>
            </a:fld>
            <a:endParaRPr lang="en-IN"/>
          </a:p>
        </p:txBody>
      </p:sp>
      <p:sp>
        <p:nvSpPr>
          <p:cNvPr id="4" name="Footer Placeholder 3">
            <a:extLst>
              <a:ext uri="{FF2B5EF4-FFF2-40B4-BE49-F238E27FC236}">
                <a16:creationId xmlns:a16="http://schemas.microsoft.com/office/drawing/2014/main" xmlns="" id="{87B5C9D7-1E1F-43E0-A4F3-EF462F04FD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xmlns="" id="{292B0AF3-F914-4166-B60F-8A70D95196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FE94B6-7545-4A29-8AD9-0CA58BE73389}" type="slidenum">
              <a:rPr lang="en-IN" smtClean="0"/>
              <a:t>‹#›</a:t>
            </a:fld>
            <a:endParaRPr lang="en-IN"/>
          </a:p>
        </p:txBody>
      </p:sp>
    </p:spTree>
    <p:extLst>
      <p:ext uri="{BB962C8B-B14F-4D97-AF65-F5344CB8AC3E}">
        <p14:creationId xmlns:p14="http://schemas.microsoft.com/office/powerpoint/2010/main" val="3211360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8C236B-C35D-47B3-B3E0-1C379FD212A9}" type="datetimeFigureOut">
              <a:rPr lang="en-IN" smtClean="0"/>
              <a:t>19-04-2021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845E1A-13BC-4E79-AF10-0A9AC42D2001}" type="slidenum">
              <a:rPr lang="en-IN" smtClean="0"/>
              <a:t>‹#›</a:t>
            </a:fld>
            <a:endParaRPr lang="en-IN"/>
          </a:p>
        </p:txBody>
      </p:sp>
    </p:spTree>
    <p:extLst>
      <p:ext uri="{BB962C8B-B14F-4D97-AF65-F5344CB8AC3E}">
        <p14:creationId xmlns:p14="http://schemas.microsoft.com/office/powerpoint/2010/main" val="2001178895"/>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845E1A-13BC-4E79-AF10-0A9AC42D200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8327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10</a:t>
            </a:fld>
            <a:endParaRPr lang="en-IN"/>
          </a:p>
        </p:txBody>
      </p:sp>
    </p:spTree>
    <p:extLst>
      <p:ext uri="{BB962C8B-B14F-4D97-AF65-F5344CB8AC3E}">
        <p14:creationId xmlns:p14="http://schemas.microsoft.com/office/powerpoint/2010/main" val="2414691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11</a:t>
            </a:fld>
            <a:endParaRPr lang="en-IN"/>
          </a:p>
        </p:txBody>
      </p:sp>
    </p:spTree>
    <p:extLst>
      <p:ext uri="{BB962C8B-B14F-4D97-AF65-F5344CB8AC3E}">
        <p14:creationId xmlns:p14="http://schemas.microsoft.com/office/powerpoint/2010/main" val="1486216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12</a:t>
            </a:fld>
            <a:endParaRPr lang="en-IN"/>
          </a:p>
        </p:txBody>
      </p:sp>
    </p:spTree>
    <p:extLst>
      <p:ext uri="{BB962C8B-B14F-4D97-AF65-F5344CB8AC3E}">
        <p14:creationId xmlns:p14="http://schemas.microsoft.com/office/powerpoint/2010/main" val="2053412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13</a:t>
            </a:fld>
            <a:endParaRPr lang="en-IN"/>
          </a:p>
        </p:txBody>
      </p:sp>
    </p:spTree>
    <p:extLst>
      <p:ext uri="{BB962C8B-B14F-4D97-AF65-F5344CB8AC3E}">
        <p14:creationId xmlns:p14="http://schemas.microsoft.com/office/powerpoint/2010/main" val="1454048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14</a:t>
            </a:fld>
            <a:endParaRPr lang="en-IN"/>
          </a:p>
        </p:txBody>
      </p:sp>
    </p:spTree>
    <p:extLst>
      <p:ext uri="{BB962C8B-B14F-4D97-AF65-F5344CB8AC3E}">
        <p14:creationId xmlns:p14="http://schemas.microsoft.com/office/powerpoint/2010/main" val="2664835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15</a:t>
            </a:fld>
            <a:endParaRPr lang="en-IN"/>
          </a:p>
        </p:txBody>
      </p:sp>
    </p:spTree>
    <p:extLst>
      <p:ext uri="{BB962C8B-B14F-4D97-AF65-F5344CB8AC3E}">
        <p14:creationId xmlns:p14="http://schemas.microsoft.com/office/powerpoint/2010/main" val="3912077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16</a:t>
            </a:fld>
            <a:endParaRPr lang="en-IN"/>
          </a:p>
        </p:txBody>
      </p:sp>
    </p:spTree>
    <p:extLst>
      <p:ext uri="{BB962C8B-B14F-4D97-AF65-F5344CB8AC3E}">
        <p14:creationId xmlns:p14="http://schemas.microsoft.com/office/powerpoint/2010/main" val="1550206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17</a:t>
            </a:fld>
            <a:endParaRPr lang="en-IN"/>
          </a:p>
        </p:txBody>
      </p:sp>
    </p:spTree>
    <p:extLst>
      <p:ext uri="{BB962C8B-B14F-4D97-AF65-F5344CB8AC3E}">
        <p14:creationId xmlns:p14="http://schemas.microsoft.com/office/powerpoint/2010/main" val="2298193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18</a:t>
            </a:fld>
            <a:endParaRPr lang="en-IN"/>
          </a:p>
        </p:txBody>
      </p:sp>
    </p:spTree>
    <p:extLst>
      <p:ext uri="{BB962C8B-B14F-4D97-AF65-F5344CB8AC3E}">
        <p14:creationId xmlns:p14="http://schemas.microsoft.com/office/powerpoint/2010/main" val="1612003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19</a:t>
            </a:fld>
            <a:endParaRPr lang="en-IN"/>
          </a:p>
        </p:txBody>
      </p:sp>
    </p:spTree>
    <p:extLst>
      <p:ext uri="{BB962C8B-B14F-4D97-AF65-F5344CB8AC3E}">
        <p14:creationId xmlns:p14="http://schemas.microsoft.com/office/powerpoint/2010/main" val="1482559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2</a:t>
            </a:fld>
            <a:endParaRPr lang="en-IN"/>
          </a:p>
        </p:txBody>
      </p:sp>
    </p:spTree>
    <p:extLst>
      <p:ext uri="{BB962C8B-B14F-4D97-AF65-F5344CB8AC3E}">
        <p14:creationId xmlns:p14="http://schemas.microsoft.com/office/powerpoint/2010/main" val="4158780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20</a:t>
            </a:fld>
            <a:endParaRPr lang="en-IN"/>
          </a:p>
        </p:txBody>
      </p:sp>
    </p:spTree>
    <p:extLst>
      <p:ext uri="{BB962C8B-B14F-4D97-AF65-F5344CB8AC3E}">
        <p14:creationId xmlns:p14="http://schemas.microsoft.com/office/powerpoint/2010/main" val="3568571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21</a:t>
            </a:fld>
            <a:endParaRPr lang="en-IN"/>
          </a:p>
        </p:txBody>
      </p:sp>
    </p:spTree>
    <p:extLst>
      <p:ext uri="{BB962C8B-B14F-4D97-AF65-F5344CB8AC3E}">
        <p14:creationId xmlns:p14="http://schemas.microsoft.com/office/powerpoint/2010/main" val="1120224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22</a:t>
            </a:fld>
            <a:endParaRPr lang="en-IN"/>
          </a:p>
        </p:txBody>
      </p:sp>
    </p:spTree>
    <p:extLst>
      <p:ext uri="{BB962C8B-B14F-4D97-AF65-F5344CB8AC3E}">
        <p14:creationId xmlns:p14="http://schemas.microsoft.com/office/powerpoint/2010/main" val="3160125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23</a:t>
            </a:fld>
            <a:endParaRPr lang="en-IN"/>
          </a:p>
        </p:txBody>
      </p:sp>
    </p:spTree>
    <p:extLst>
      <p:ext uri="{BB962C8B-B14F-4D97-AF65-F5344CB8AC3E}">
        <p14:creationId xmlns:p14="http://schemas.microsoft.com/office/powerpoint/2010/main" val="3598117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24</a:t>
            </a:fld>
            <a:endParaRPr lang="en-IN"/>
          </a:p>
        </p:txBody>
      </p:sp>
    </p:spTree>
    <p:extLst>
      <p:ext uri="{BB962C8B-B14F-4D97-AF65-F5344CB8AC3E}">
        <p14:creationId xmlns:p14="http://schemas.microsoft.com/office/powerpoint/2010/main" val="2692694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25</a:t>
            </a:fld>
            <a:endParaRPr lang="en-IN"/>
          </a:p>
        </p:txBody>
      </p:sp>
    </p:spTree>
    <p:extLst>
      <p:ext uri="{BB962C8B-B14F-4D97-AF65-F5344CB8AC3E}">
        <p14:creationId xmlns:p14="http://schemas.microsoft.com/office/powerpoint/2010/main" val="1359389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26</a:t>
            </a:fld>
            <a:endParaRPr lang="en-IN"/>
          </a:p>
        </p:txBody>
      </p:sp>
    </p:spTree>
    <p:extLst>
      <p:ext uri="{BB962C8B-B14F-4D97-AF65-F5344CB8AC3E}">
        <p14:creationId xmlns:p14="http://schemas.microsoft.com/office/powerpoint/2010/main" val="1987493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27</a:t>
            </a:fld>
            <a:endParaRPr lang="en-IN"/>
          </a:p>
        </p:txBody>
      </p:sp>
    </p:spTree>
    <p:extLst>
      <p:ext uri="{BB962C8B-B14F-4D97-AF65-F5344CB8AC3E}">
        <p14:creationId xmlns:p14="http://schemas.microsoft.com/office/powerpoint/2010/main" val="2436227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28</a:t>
            </a:fld>
            <a:endParaRPr lang="en-IN"/>
          </a:p>
        </p:txBody>
      </p:sp>
    </p:spTree>
    <p:extLst>
      <p:ext uri="{BB962C8B-B14F-4D97-AF65-F5344CB8AC3E}">
        <p14:creationId xmlns:p14="http://schemas.microsoft.com/office/powerpoint/2010/main" val="18012226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29</a:t>
            </a:fld>
            <a:endParaRPr lang="en-IN"/>
          </a:p>
        </p:txBody>
      </p:sp>
    </p:spTree>
    <p:extLst>
      <p:ext uri="{BB962C8B-B14F-4D97-AF65-F5344CB8AC3E}">
        <p14:creationId xmlns:p14="http://schemas.microsoft.com/office/powerpoint/2010/main" val="2471427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3</a:t>
            </a:fld>
            <a:endParaRPr lang="en-IN"/>
          </a:p>
        </p:txBody>
      </p:sp>
    </p:spTree>
    <p:extLst>
      <p:ext uri="{BB962C8B-B14F-4D97-AF65-F5344CB8AC3E}">
        <p14:creationId xmlns:p14="http://schemas.microsoft.com/office/powerpoint/2010/main" val="3087213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30</a:t>
            </a:fld>
            <a:endParaRPr lang="en-IN"/>
          </a:p>
        </p:txBody>
      </p:sp>
    </p:spTree>
    <p:extLst>
      <p:ext uri="{BB962C8B-B14F-4D97-AF65-F5344CB8AC3E}">
        <p14:creationId xmlns:p14="http://schemas.microsoft.com/office/powerpoint/2010/main" val="1847210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31</a:t>
            </a:fld>
            <a:endParaRPr lang="en-IN"/>
          </a:p>
        </p:txBody>
      </p:sp>
    </p:spTree>
    <p:extLst>
      <p:ext uri="{BB962C8B-B14F-4D97-AF65-F5344CB8AC3E}">
        <p14:creationId xmlns:p14="http://schemas.microsoft.com/office/powerpoint/2010/main" val="2218087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32</a:t>
            </a:fld>
            <a:endParaRPr lang="en-IN"/>
          </a:p>
        </p:txBody>
      </p:sp>
    </p:spTree>
    <p:extLst>
      <p:ext uri="{BB962C8B-B14F-4D97-AF65-F5344CB8AC3E}">
        <p14:creationId xmlns:p14="http://schemas.microsoft.com/office/powerpoint/2010/main" val="2096244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33</a:t>
            </a:fld>
            <a:endParaRPr lang="en-IN"/>
          </a:p>
        </p:txBody>
      </p:sp>
    </p:spTree>
    <p:extLst>
      <p:ext uri="{BB962C8B-B14F-4D97-AF65-F5344CB8AC3E}">
        <p14:creationId xmlns:p14="http://schemas.microsoft.com/office/powerpoint/2010/main" val="26769473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34</a:t>
            </a:fld>
            <a:endParaRPr lang="en-IN"/>
          </a:p>
        </p:txBody>
      </p:sp>
    </p:spTree>
    <p:extLst>
      <p:ext uri="{BB962C8B-B14F-4D97-AF65-F5344CB8AC3E}">
        <p14:creationId xmlns:p14="http://schemas.microsoft.com/office/powerpoint/2010/main" val="2514612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35</a:t>
            </a:fld>
            <a:endParaRPr lang="en-IN"/>
          </a:p>
        </p:txBody>
      </p:sp>
    </p:spTree>
    <p:extLst>
      <p:ext uri="{BB962C8B-B14F-4D97-AF65-F5344CB8AC3E}">
        <p14:creationId xmlns:p14="http://schemas.microsoft.com/office/powerpoint/2010/main" val="1032030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36</a:t>
            </a:fld>
            <a:endParaRPr lang="en-IN"/>
          </a:p>
        </p:txBody>
      </p:sp>
    </p:spTree>
    <p:extLst>
      <p:ext uri="{BB962C8B-B14F-4D97-AF65-F5344CB8AC3E}">
        <p14:creationId xmlns:p14="http://schemas.microsoft.com/office/powerpoint/2010/main" val="2886099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37</a:t>
            </a:fld>
            <a:endParaRPr lang="en-IN"/>
          </a:p>
        </p:txBody>
      </p:sp>
    </p:spTree>
    <p:extLst>
      <p:ext uri="{BB962C8B-B14F-4D97-AF65-F5344CB8AC3E}">
        <p14:creationId xmlns:p14="http://schemas.microsoft.com/office/powerpoint/2010/main" val="2812822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4</a:t>
            </a:fld>
            <a:endParaRPr lang="en-IN"/>
          </a:p>
        </p:txBody>
      </p:sp>
    </p:spTree>
    <p:extLst>
      <p:ext uri="{BB962C8B-B14F-4D97-AF65-F5344CB8AC3E}">
        <p14:creationId xmlns:p14="http://schemas.microsoft.com/office/powerpoint/2010/main" val="2916542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5</a:t>
            </a:fld>
            <a:endParaRPr lang="en-IN"/>
          </a:p>
        </p:txBody>
      </p:sp>
    </p:spTree>
    <p:extLst>
      <p:ext uri="{BB962C8B-B14F-4D97-AF65-F5344CB8AC3E}">
        <p14:creationId xmlns:p14="http://schemas.microsoft.com/office/powerpoint/2010/main" val="64590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6</a:t>
            </a:fld>
            <a:endParaRPr lang="en-IN"/>
          </a:p>
        </p:txBody>
      </p:sp>
    </p:spTree>
    <p:extLst>
      <p:ext uri="{BB962C8B-B14F-4D97-AF65-F5344CB8AC3E}">
        <p14:creationId xmlns:p14="http://schemas.microsoft.com/office/powerpoint/2010/main" val="832778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7</a:t>
            </a:fld>
            <a:endParaRPr lang="en-IN"/>
          </a:p>
        </p:txBody>
      </p:sp>
    </p:spTree>
    <p:extLst>
      <p:ext uri="{BB962C8B-B14F-4D97-AF65-F5344CB8AC3E}">
        <p14:creationId xmlns:p14="http://schemas.microsoft.com/office/powerpoint/2010/main" val="1955289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8</a:t>
            </a:fld>
            <a:endParaRPr lang="en-IN"/>
          </a:p>
        </p:txBody>
      </p:sp>
    </p:spTree>
    <p:extLst>
      <p:ext uri="{BB962C8B-B14F-4D97-AF65-F5344CB8AC3E}">
        <p14:creationId xmlns:p14="http://schemas.microsoft.com/office/powerpoint/2010/main" val="3764128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D845E1A-13BC-4E79-AF10-0A9AC42D2001}" type="slidenum">
              <a:rPr lang="en-IN" smtClean="0"/>
              <a:t>9</a:t>
            </a:fld>
            <a:endParaRPr lang="en-IN"/>
          </a:p>
        </p:txBody>
      </p:sp>
    </p:spTree>
    <p:extLst>
      <p:ext uri="{BB962C8B-B14F-4D97-AF65-F5344CB8AC3E}">
        <p14:creationId xmlns:p14="http://schemas.microsoft.com/office/powerpoint/2010/main" val="1898188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BEE8EE-EA0E-4F6F-994F-EB4382750C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E3F46D69-FD87-45CD-A494-82F47840D2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6A4F7895-103E-4BE7-9342-355097CEF5E6}"/>
              </a:ext>
            </a:extLst>
          </p:cNvPr>
          <p:cNvSpPr>
            <a:spLocks noGrp="1"/>
          </p:cNvSpPr>
          <p:nvPr>
            <p:ph type="dt" sz="half" idx="10"/>
          </p:nvPr>
        </p:nvSpPr>
        <p:spPr/>
        <p:txBody>
          <a:bodyPr/>
          <a:lstStyle/>
          <a:p>
            <a:fld id="{8123F2D3-510C-42A5-BAFF-886D0CF299DE}" type="datetimeFigureOut">
              <a:rPr lang="en-IN" smtClean="0"/>
              <a:t>19-04-2021</a:t>
            </a:fld>
            <a:endParaRPr lang="en-IN"/>
          </a:p>
        </p:txBody>
      </p:sp>
      <p:sp>
        <p:nvSpPr>
          <p:cNvPr id="5" name="Footer Placeholder 4">
            <a:extLst>
              <a:ext uri="{FF2B5EF4-FFF2-40B4-BE49-F238E27FC236}">
                <a16:creationId xmlns:a16="http://schemas.microsoft.com/office/drawing/2014/main" xmlns="" id="{E35B0F0C-1445-4449-96A1-C15174CE43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5317DAC-8F3B-4CF2-A66A-B470129A7A94}"/>
              </a:ext>
            </a:extLst>
          </p:cNvPr>
          <p:cNvSpPr>
            <a:spLocks noGrp="1"/>
          </p:cNvSpPr>
          <p:nvPr>
            <p:ph type="sldNum" sz="quarter" idx="12"/>
          </p:nvPr>
        </p:nvSpPr>
        <p:spPr/>
        <p:txBody>
          <a:bodyPr/>
          <a:lstStyle/>
          <a:p>
            <a:fld id="{D21A6726-24AD-47CD-8810-399489E86933}" type="slidenum">
              <a:rPr lang="en-IN" smtClean="0"/>
              <a:t>‹#›</a:t>
            </a:fld>
            <a:endParaRPr lang="en-IN"/>
          </a:p>
        </p:txBody>
      </p:sp>
    </p:spTree>
    <p:extLst>
      <p:ext uri="{BB962C8B-B14F-4D97-AF65-F5344CB8AC3E}">
        <p14:creationId xmlns:p14="http://schemas.microsoft.com/office/powerpoint/2010/main" val="2838758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D5C165-70F8-4541-9BAD-3E8EC0757B6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EC57FBC0-0220-4108-B8FC-113B8E62F2D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6C4C5E5-2589-4C22-9BCA-3676576F855D}"/>
              </a:ext>
            </a:extLst>
          </p:cNvPr>
          <p:cNvSpPr>
            <a:spLocks noGrp="1"/>
          </p:cNvSpPr>
          <p:nvPr>
            <p:ph type="dt" sz="half" idx="10"/>
          </p:nvPr>
        </p:nvSpPr>
        <p:spPr/>
        <p:txBody>
          <a:bodyPr/>
          <a:lstStyle/>
          <a:p>
            <a:fld id="{8123F2D3-510C-42A5-BAFF-886D0CF299DE}" type="datetimeFigureOut">
              <a:rPr lang="en-IN" smtClean="0"/>
              <a:t>19-04-2021</a:t>
            </a:fld>
            <a:endParaRPr lang="en-IN"/>
          </a:p>
        </p:txBody>
      </p:sp>
      <p:sp>
        <p:nvSpPr>
          <p:cNvPr id="5" name="Footer Placeholder 4">
            <a:extLst>
              <a:ext uri="{FF2B5EF4-FFF2-40B4-BE49-F238E27FC236}">
                <a16:creationId xmlns:a16="http://schemas.microsoft.com/office/drawing/2014/main" xmlns="" id="{4A4C01DD-09C2-41B4-B4F6-027BA4A833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EA9EE8B7-7406-4429-BEA0-309024A22B0B}"/>
              </a:ext>
            </a:extLst>
          </p:cNvPr>
          <p:cNvSpPr>
            <a:spLocks noGrp="1"/>
          </p:cNvSpPr>
          <p:nvPr>
            <p:ph type="sldNum" sz="quarter" idx="12"/>
          </p:nvPr>
        </p:nvSpPr>
        <p:spPr/>
        <p:txBody>
          <a:bodyPr/>
          <a:lstStyle/>
          <a:p>
            <a:fld id="{D21A6726-24AD-47CD-8810-399489E86933}" type="slidenum">
              <a:rPr lang="en-IN" smtClean="0"/>
              <a:t>‹#›</a:t>
            </a:fld>
            <a:endParaRPr lang="en-IN"/>
          </a:p>
        </p:txBody>
      </p:sp>
    </p:spTree>
    <p:extLst>
      <p:ext uri="{BB962C8B-B14F-4D97-AF65-F5344CB8AC3E}">
        <p14:creationId xmlns:p14="http://schemas.microsoft.com/office/powerpoint/2010/main" val="3216793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229332C-A742-46C8-A116-E936853DA9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0185BE5A-6C69-40F0-A9D3-2B9B271D86D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856F7BAE-1274-435B-9DC6-11D7A0147533}"/>
              </a:ext>
            </a:extLst>
          </p:cNvPr>
          <p:cNvSpPr>
            <a:spLocks noGrp="1"/>
          </p:cNvSpPr>
          <p:nvPr>
            <p:ph type="dt" sz="half" idx="10"/>
          </p:nvPr>
        </p:nvSpPr>
        <p:spPr/>
        <p:txBody>
          <a:bodyPr/>
          <a:lstStyle/>
          <a:p>
            <a:fld id="{8123F2D3-510C-42A5-BAFF-886D0CF299DE}" type="datetimeFigureOut">
              <a:rPr lang="en-IN" smtClean="0"/>
              <a:t>19-04-2021</a:t>
            </a:fld>
            <a:endParaRPr lang="en-IN"/>
          </a:p>
        </p:txBody>
      </p:sp>
      <p:sp>
        <p:nvSpPr>
          <p:cNvPr id="5" name="Footer Placeholder 4">
            <a:extLst>
              <a:ext uri="{FF2B5EF4-FFF2-40B4-BE49-F238E27FC236}">
                <a16:creationId xmlns:a16="http://schemas.microsoft.com/office/drawing/2014/main" xmlns="" id="{D30C5437-C69C-4A0A-A3E2-EAC4F13CDA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3D3984E-D33F-4C9C-961C-2EC2C977ED41}"/>
              </a:ext>
            </a:extLst>
          </p:cNvPr>
          <p:cNvSpPr>
            <a:spLocks noGrp="1"/>
          </p:cNvSpPr>
          <p:nvPr>
            <p:ph type="sldNum" sz="quarter" idx="12"/>
          </p:nvPr>
        </p:nvSpPr>
        <p:spPr/>
        <p:txBody>
          <a:bodyPr/>
          <a:lstStyle/>
          <a:p>
            <a:fld id="{D21A6726-24AD-47CD-8810-399489E86933}" type="slidenum">
              <a:rPr lang="en-IN" smtClean="0"/>
              <a:t>‹#›</a:t>
            </a:fld>
            <a:endParaRPr lang="en-IN"/>
          </a:p>
        </p:txBody>
      </p:sp>
    </p:spTree>
    <p:extLst>
      <p:ext uri="{BB962C8B-B14F-4D97-AF65-F5344CB8AC3E}">
        <p14:creationId xmlns:p14="http://schemas.microsoft.com/office/powerpoint/2010/main" val="1563296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E20C59-1245-42DE-A3CD-BC002223555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8A37E200-C276-446D-8582-62A6A3D4A48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5CCCC76-3AAD-41A2-97ED-ED7109EA5C8A}"/>
              </a:ext>
            </a:extLst>
          </p:cNvPr>
          <p:cNvSpPr>
            <a:spLocks noGrp="1"/>
          </p:cNvSpPr>
          <p:nvPr>
            <p:ph type="dt" sz="half" idx="10"/>
          </p:nvPr>
        </p:nvSpPr>
        <p:spPr/>
        <p:txBody>
          <a:bodyPr/>
          <a:lstStyle/>
          <a:p>
            <a:fld id="{8123F2D3-510C-42A5-BAFF-886D0CF299DE}" type="datetimeFigureOut">
              <a:rPr lang="en-IN" smtClean="0"/>
              <a:t>19-04-2021</a:t>
            </a:fld>
            <a:endParaRPr lang="en-IN"/>
          </a:p>
        </p:txBody>
      </p:sp>
      <p:sp>
        <p:nvSpPr>
          <p:cNvPr id="5" name="Footer Placeholder 4">
            <a:extLst>
              <a:ext uri="{FF2B5EF4-FFF2-40B4-BE49-F238E27FC236}">
                <a16:creationId xmlns:a16="http://schemas.microsoft.com/office/drawing/2014/main" xmlns="" id="{8B32F77A-BD2F-45BC-A379-51A5F0B93D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13BE102-76F5-48F4-90BC-4483F969DEE1}"/>
              </a:ext>
            </a:extLst>
          </p:cNvPr>
          <p:cNvSpPr>
            <a:spLocks noGrp="1"/>
          </p:cNvSpPr>
          <p:nvPr>
            <p:ph type="sldNum" sz="quarter" idx="12"/>
          </p:nvPr>
        </p:nvSpPr>
        <p:spPr/>
        <p:txBody>
          <a:bodyPr/>
          <a:lstStyle/>
          <a:p>
            <a:fld id="{D21A6726-24AD-47CD-8810-399489E86933}" type="slidenum">
              <a:rPr lang="en-IN" smtClean="0"/>
              <a:t>‹#›</a:t>
            </a:fld>
            <a:endParaRPr lang="en-IN"/>
          </a:p>
        </p:txBody>
      </p:sp>
    </p:spTree>
    <p:extLst>
      <p:ext uri="{BB962C8B-B14F-4D97-AF65-F5344CB8AC3E}">
        <p14:creationId xmlns:p14="http://schemas.microsoft.com/office/powerpoint/2010/main" val="3025627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2822DB-A65D-4129-A2D1-D691D8F6CD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EB4962C1-758A-4C07-A4F6-9C9C15253F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A8CA2506-9786-4B95-B5B5-B5039B811BAE}"/>
              </a:ext>
            </a:extLst>
          </p:cNvPr>
          <p:cNvSpPr>
            <a:spLocks noGrp="1"/>
          </p:cNvSpPr>
          <p:nvPr>
            <p:ph type="dt" sz="half" idx="10"/>
          </p:nvPr>
        </p:nvSpPr>
        <p:spPr/>
        <p:txBody>
          <a:bodyPr/>
          <a:lstStyle/>
          <a:p>
            <a:fld id="{8123F2D3-510C-42A5-BAFF-886D0CF299DE}" type="datetimeFigureOut">
              <a:rPr lang="en-IN" smtClean="0"/>
              <a:t>19-04-2021</a:t>
            </a:fld>
            <a:endParaRPr lang="en-IN"/>
          </a:p>
        </p:txBody>
      </p:sp>
      <p:sp>
        <p:nvSpPr>
          <p:cNvPr id="5" name="Footer Placeholder 4">
            <a:extLst>
              <a:ext uri="{FF2B5EF4-FFF2-40B4-BE49-F238E27FC236}">
                <a16:creationId xmlns:a16="http://schemas.microsoft.com/office/drawing/2014/main" xmlns="" id="{BAA5267C-2C42-4256-A790-E6C51B9D6D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1ADD658-055D-4A45-A282-9D174517E44D}"/>
              </a:ext>
            </a:extLst>
          </p:cNvPr>
          <p:cNvSpPr>
            <a:spLocks noGrp="1"/>
          </p:cNvSpPr>
          <p:nvPr>
            <p:ph type="sldNum" sz="quarter" idx="12"/>
          </p:nvPr>
        </p:nvSpPr>
        <p:spPr/>
        <p:txBody>
          <a:bodyPr/>
          <a:lstStyle/>
          <a:p>
            <a:fld id="{D21A6726-24AD-47CD-8810-399489E86933}" type="slidenum">
              <a:rPr lang="en-IN" smtClean="0"/>
              <a:t>‹#›</a:t>
            </a:fld>
            <a:endParaRPr lang="en-IN"/>
          </a:p>
        </p:txBody>
      </p:sp>
    </p:spTree>
    <p:extLst>
      <p:ext uri="{BB962C8B-B14F-4D97-AF65-F5344CB8AC3E}">
        <p14:creationId xmlns:p14="http://schemas.microsoft.com/office/powerpoint/2010/main" val="3225656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47524D-84F7-4009-84B8-81BD01BA08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332EA88-FE9D-4C71-B71D-B9DDCA06A49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C894576C-7080-43BF-BACF-1DF1BB9F492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853D7C5D-9203-4F69-9438-C8F08A3EEE84}"/>
              </a:ext>
            </a:extLst>
          </p:cNvPr>
          <p:cNvSpPr>
            <a:spLocks noGrp="1"/>
          </p:cNvSpPr>
          <p:nvPr>
            <p:ph type="dt" sz="half" idx="10"/>
          </p:nvPr>
        </p:nvSpPr>
        <p:spPr/>
        <p:txBody>
          <a:bodyPr/>
          <a:lstStyle/>
          <a:p>
            <a:fld id="{8123F2D3-510C-42A5-BAFF-886D0CF299DE}" type="datetimeFigureOut">
              <a:rPr lang="en-IN" smtClean="0"/>
              <a:t>19-04-2021</a:t>
            </a:fld>
            <a:endParaRPr lang="en-IN"/>
          </a:p>
        </p:txBody>
      </p:sp>
      <p:sp>
        <p:nvSpPr>
          <p:cNvPr id="6" name="Footer Placeholder 5">
            <a:extLst>
              <a:ext uri="{FF2B5EF4-FFF2-40B4-BE49-F238E27FC236}">
                <a16:creationId xmlns:a16="http://schemas.microsoft.com/office/drawing/2014/main" xmlns="" id="{4FE725AF-C062-4B95-B4A5-6EB047EAB2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703D7A3C-CBC5-41AE-9ACD-2715A0D99A0D}"/>
              </a:ext>
            </a:extLst>
          </p:cNvPr>
          <p:cNvSpPr>
            <a:spLocks noGrp="1"/>
          </p:cNvSpPr>
          <p:nvPr>
            <p:ph type="sldNum" sz="quarter" idx="12"/>
          </p:nvPr>
        </p:nvSpPr>
        <p:spPr/>
        <p:txBody>
          <a:bodyPr/>
          <a:lstStyle/>
          <a:p>
            <a:fld id="{D21A6726-24AD-47CD-8810-399489E86933}" type="slidenum">
              <a:rPr lang="en-IN" smtClean="0"/>
              <a:t>‹#›</a:t>
            </a:fld>
            <a:endParaRPr lang="en-IN"/>
          </a:p>
        </p:txBody>
      </p:sp>
    </p:spTree>
    <p:extLst>
      <p:ext uri="{BB962C8B-B14F-4D97-AF65-F5344CB8AC3E}">
        <p14:creationId xmlns:p14="http://schemas.microsoft.com/office/powerpoint/2010/main" val="2134122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D0F7E7-2FA5-4411-8AFF-E2B1F37492D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1C83189-D1E1-4F02-A80E-1F4298B6A8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DAD18FBE-0246-47F6-8ED0-191D23B3EE6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3B66BAA4-7BAF-4D75-8CC4-C870D8A75E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BE9F2BBE-047D-4A34-994D-EE8077895C2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629ACD13-D66A-41DE-9F2D-172CAFD1985B}"/>
              </a:ext>
            </a:extLst>
          </p:cNvPr>
          <p:cNvSpPr>
            <a:spLocks noGrp="1"/>
          </p:cNvSpPr>
          <p:nvPr>
            <p:ph type="dt" sz="half" idx="10"/>
          </p:nvPr>
        </p:nvSpPr>
        <p:spPr/>
        <p:txBody>
          <a:bodyPr/>
          <a:lstStyle/>
          <a:p>
            <a:fld id="{8123F2D3-510C-42A5-BAFF-886D0CF299DE}" type="datetimeFigureOut">
              <a:rPr lang="en-IN" smtClean="0"/>
              <a:t>19-04-2021</a:t>
            </a:fld>
            <a:endParaRPr lang="en-IN"/>
          </a:p>
        </p:txBody>
      </p:sp>
      <p:sp>
        <p:nvSpPr>
          <p:cNvPr id="8" name="Footer Placeholder 7">
            <a:extLst>
              <a:ext uri="{FF2B5EF4-FFF2-40B4-BE49-F238E27FC236}">
                <a16:creationId xmlns:a16="http://schemas.microsoft.com/office/drawing/2014/main" xmlns="" id="{AC8C426E-9B1C-42A4-BB88-FDDB61A7F1B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724F5391-65CF-4453-81FC-0343B5A36D25}"/>
              </a:ext>
            </a:extLst>
          </p:cNvPr>
          <p:cNvSpPr>
            <a:spLocks noGrp="1"/>
          </p:cNvSpPr>
          <p:nvPr>
            <p:ph type="sldNum" sz="quarter" idx="12"/>
          </p:nvPr>
        </p:nvSpPr>
        <p:spPr/>
        <p:txBody>
          <a:bodyPr/>
          <a:lstStyle/>
          <a:p>
            <a:fld id="{D21A6726-24AD-47CD-8810-399489E86933}" type="slidenum">
              <a:rPr lang="en-IN" smtClean="0"/>
              <a:t>‹#›</a:t>
            </a:fld>
            <a:endParaRPr lang="en-IN"/>
          </a:p>
        </p:txBody>
      </p:sp>
    </p:spTree>
    <p:extLst>
      <p:ext uri="{BB962C8B-B14F-4D97-AF65-F5344CB8AC3E}">
        <p14:creationId xmlns:p14="http://schemas.microsoft.com/office/powerpoint/2010/main" val="211298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87CB94-2136-4BB8-B1D8-FF2C80EE4BA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3E7A4326-F97D-4549-8EB0-581843CD3E07}"/>
              </a:ext>
            </a:extLst>
          </p:cNvPr>
          <p:cNvSpPr>
            <a:spLocks noGrp="1"/>
          </p:cNvSpPr>
          <p:nvPr>
            <p:ph type="dt" sz="half" idx="10"/>
          </p:nvPr>
        </p:nvSpPr>
        <p:spPr/>
        <p:txBody>
          <a:bodyPr/>
          <a:lstStyle/>
          <a:p>
            <a:fld id="{8123F2D3-510C-42A5-BAFF-886D0CF299DE}" type="datetimeFigureOut">
              <a:rPr lang="en-IN" smtClean="0"/>
              <a:t>19-04-2021</a:t>
            </a:fld>
            <a:endParaRPr lang="en-IN"/>
          </a:p>
        </p:txBody>
      </p:sp>
      <p:sp>
        <p:nvSpPr>
          <p:cNvPr id="4" name="Footer Placeholder 3">
            <a:extLst>
              <a:ext uri="{FF2B5EF4-FFF2-40B4-BE49-F238E27FC236}">
                <a16:creationId xmlns:a16="http://schemas.microsoft.com/office/drawing/2014/main" xmlns="" id="{7E9B89E8-1436-4357-A1DF-5334FBED7E1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D13CDD05-6F1D-4BE6-B1C9-27C637AC8063}"/>
              </a:ext>
            </a:extLst>
          </p:cNvPr>
          <p:cNvSpPr>
            <a:spLocks noGrp="1"/>
          </p:cNvSpPr>
          <p:nvPr>
            <p:ph type="sldNum" sz="quarter" idx="12"/>
          </p:nvPr>
        </p:nvSpPr>
        <p:spPr/>
        <p:txBody>
          <a:bodyPr/>
          <a:lstStyle/>
          <a:p>
            <a:fld id="{D21A6726-24AD-47CD-8810-399489E86933}" type="slidenum">
              <a:rPr lang="en-IN" smtClean="0"/>
              <a:t>‹#›</a:t>
            </a:fld>
            <a:endParaRPr lang="en-IN"/>
          </a:p>
        </p:txBody>
      </p:sp>
    </p:spTree>
    <p:extLst>
      <p:ext uri="{BB962C8B-B14F-4D97-AF65-F5344CB8AC3E}">
        <p14:creationId xmlns:p14="http://schemas.microsoft.com/office/powerpoint/2010/main" val="2003728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F935F14-C039-427A-8567-B1379665D66C}"/>
              </a:ext>
            </a:extLst>
          </p:cNvPr>
          <p:cNvSpPr>
            <a:spLocks noGrp="1"/>
          </p:cNvSpPr>
          <p:nvPr>
            <p:ph type="dt" sz="half" idx="10"/>
          </p:nvPr>
        </p:nvSpPr>
        <p:spPr/>
        <p:txBody>
          <a:bodyPr/>
          <a:lstStyle/>
          <a:p>
            <a:fld id="{8123F2D3-510C-42A5-BAFF-886D0CF299DE}" type="datetimeFigureOut">
              <a:rPr lang="en-IN" smtClean="0"/>
              <a:t>19-04-2021</a:t>
            </a:fld>
            <a:endParaRPr lang="en-IN"/>
          </a:p>
        </p:txBody>
      </p:sp>
      <p:sp>
        <p:nvSpPr>
          <p:cNvPr id="3" name="Footer Placeholder 2">
            <a:extLst>
              <a:ext uri="{FF2B5EF4-FFF2-40B4-BE49-F238E27FC236}">
                <a16:creationId xmlns:a16="http://schemas.microsoft.com/office/drawing/2014/main" xmlns="" id="{617AA262-5806-47B7-9021-A99F55BBA47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96CD8B79-9C0A-438B-A741-22EF2595B5E4}"/>
              </a:ext>
            </a:extLst>
          </p:cNvPr>
          <p:cNvSpPr>
            <a:spLocks noGrp="1"/>
          </p:cNvSpPr>
          <p:nvPr>
            <p:ph type="sldNum" sz="quarter" idx="12"/>
          </p:nvPr>
        </p:nvSpPr>
        <p:spPr/>
        <p:txBody>
          <a:bodyPr/>
          <a:lstStyle/>
          <a:p>
            <a:fld id="{D21A6726-24AD-47CD-8810-399489E86933}" type="slidenum">
              <a:rPr lang="en-IN" smtClean="0"/>
              <a:t>‹#›</a:t>
            </a:fld>
            <a:endParaRPr lang="en-IN"/>
          </a:p>
        </p:txBody>
      </p:sp>
    </p:spTree>
    <p:extLst>
      <p:ext uri="{BB962C8B-B14F-4D97-AF65-F5344CB8AC3E}">
        <p14:creationId xmlns:p14="http://schemas.microsoft.com/office/powerpoint/2010/main" val="2265198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2717AE-1A6E-4FB3-A585-7FB7BCD397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8DF6BB26-CB06-44FC-B94E-C39B649330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99085C11-D97C-4E9E-96B4-2A6718D7DA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4C85335-3260-4547-B0EC-ABD41DD02B30}"/>
              </a:ext>
            </a:extLst>
          </p:cNvPr>
          <p:cNvSpPr>
            <a:spLocks noGrp="1"/>
          </p:cNvSpPr>
          <p:nvPr>
            <p:ph type="dt" sz="half" idx="10"/>
          </p:nvPr>
        </p:nvSpPr>
        <p:spPr/>
        <p:txBody>
          <a:bodyPr/>
          <a:lstStyle/>
          <a:p>
            <a:fld id="{8123F2D3-510C-42A5-BAFF-886D0CF299DE}" type="datetimeFigureOut">
              <a:rPr lang="en-IN" smtClean="0"/>
              <a:t>19-04-2021</a:t>
            </a:fld>
            <a:endParaRPr lang="en-IN"/>
          </a:p>
        </p:txBody>
      </p:sp>
      <p:sp>
        <p:nvSpPr>
          <p:cNvPr id="6" name="Footer Placeholder 5">
            <a:extLst>
              <a:ext uri="{FF2B5EF4-FFF2-40B4-BE49-F238E27FC236}">
                <a16:creationId xmlns:a16="http://schemas.microsoft.com/office/drawing/2014/main" xmlns="" id="{77B08987-ECCD-46C4-AD5E-4308A44FBCF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D07EA4F3-8453-4C66-82F6-E581884009F5}"/>
              </a:ext>
            </a:extLst>
          </p:cNvPr>
          <p:cNvSpPr>
            <a:spLocks noGrp="1"/>
          </p:cNvSpPr>
          <p:nvPr>
            <p:ph type="sldNum" sz="quarter" idx="12"/>
          </p:nvPr>
        </p:nvSpPr>
        <p:spPr/>
        <p:txBody>
          <a:bodyPr/>
          <a:lstStyle/>
          <a:p>
            <a:fld id="{D21A6726-24AD-47CD-8810-399489E86933}" type="slidenum">
              <a:rPr lang="en-IN" smtClean="0"/>
              <a:t>‹#›</a:t>
            </a:fld>
            <a:endParaRPr lang="en-IN"/>
          </a:p>
        </p:txBody>
      </p:sp>
    </p:spTree>
    <p:extLst>
      <p:ext uri="{BB962C8B-B14F-4D97-AF65-F5344CB8AC3E}">
        <p14:creationId xmlns:p14="http://schemas.microsoft.com/office/powerpoint/2010/main" val="3371490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BBA94C-5B95-4174-A75F-D53AD10D36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D7E7810A-45B2-4086-8555-BEC0494062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A6C2C20B-14F9-4F18-B720-E7B2B1FA3B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7A5EA525-3424-4C32-AB6F-0BA4F1F61B68}"/>
              </a:ext>
            </a:extLst>
          </p:cNvPr>
          <p:cNvSpPr>
            <a:spLocks noGrp="1"/>
          </p:cNvSpPr>
          <p:nvPr>
            <p:ph type="dt" sz="half" idx="10"/>
          </p:nvPr>
        </p:nvSpPr>
        <p:spPr/>
        <p:txBody>
          <a:bodyPr/>
          <a:lstStyle/>
          <a:p>
            <a:fld id="{8123F2D3-510C-42A5-BAFF-886D0CF299DE}" type="datetimeFigureOut">
              <a:rPr lang="en-IN" smtClean="0"/>
              <a:t>19-04-2021</a:t>
            </a:fld>
            <a:endParaRPr lang="en-IN"/>
          </a:p>
        </p:txBody>
      </p:sp>
      <p:sp>
        <p:nvSpPr>
          <p:cNvPr id="6" name="Footer Placeholder 5">
            <a:extLst>
              <a:ext uri="{FF2B5EF4-FFF2-40B4-BE49-F238E27FC236}">
                <a16:creationId xmlns:a16="http://schemas.microsoft.com/office/drawing/2014/main" xmlns="" id="{0A745B81-5C7D-4A1B-85DD-A64E9703C6B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809DB5CF-C06C-4F28-9752-3C5516235A17}"/>
              </a:ext>
            </a:extLst>
          </p:cNvPr>
          <p:cNvSpPr>
            <a:spLocks noGrp="1"/>
          </p:cNvSpPr>
          <p:nvPr>
            <p:ph type="sldNum" sz="quarter" idx="12"/>
          </p:nvPr>
        </p:nvSpPr>
        <p:spPr/>
        <p:txBody>
          <a:bodyPr/>
          <a:lstStyle/>
          <a:p>
            <a:fld id="{D21A6726-24AD-47CD-8810-399489E86933}" type="slidenum">
              <a:rPr lang="en-IN" smtClean="0"/>
              <a:t>‹#›</a:t>
            </a:fld>
            <a:endParaRPr lang="en-IN"/>
          </a:p>
        </p:txBody>
      </p:sp>
    </p:spTree>
    <p:extLst>
      <p:ext uri="{BB962C8B-B14F-4D97-AF65-F5344CB8AC3E}">
        <p14:creationId xmlns:p14="http://schemas.microsoft.com/office/powerpoint/2010/main" val="2197329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C8169B0-A239-4424-BE7D-57400BD175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716EA1EF-3C4F-4EFD-A906-F96B067D9F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100C4D2-E38A-4D4F-94A8-12EF3BD177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23F2D3-510C-42A5-BAFF-886D0CF299DE}" type="datetimeFigureOut">
              <a:rPr lang="en-IN" smtClean="0"/>
              <a:t>19-04-2021</a:t>
            </a:fld>
            <a:endParaRPr lang="en-IN"/>
          </a:p>
        </p:txBody>
      </p:sp>
      <p:sp>
        <p:nvSpPr>
          <p:cNvPr id="5" name="Footer Placeholder 4">
            <a:extLst>
              <a:ext uri="{FF2B5EF4-FFF2-40B4-BE49-F238E27FC236}">
                <a16:creationId xmlns:a16="http://schemas.microsoft.com/office/drawing/2014/main" xmlns="" id="{37C226A9-9865-47DD-B587-717D5AD12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9EBADD37-E1F9-4466-BFE7-49FDDB5551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1A6726-24AD-47CD-8810-399489E86933}" type="slidenum">
              <a:rPr lang="en-IN" smtClean="0"/>
              <a:t>‹#›</a:t>
            </a:fld>
            <a:endParaRPr lang="en-IN"/>
          </a:p>
        </p:txBody>
      </p:sp>
    </p:spTree>
    <p:extLst>
      <p:ext uri="{BB962C8B-B14F-4D97-AF65-F5344CB8AC3E}">
        <p14:creationId xmlns:p14="http://schemas.microsoft.com/office/powerpoint/2010/main" val="2776367376"/>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ingenioussolutionsbd1@gmail.com" TargetMode="External"/><Relationship Id="rId3" Type="http://schemas.openxmlformats.org/officeDocument/2006/relationships/image" Target="../media/image1.jpg"/><Relationship Id="rId7" Type="http://schemas.openxmlformats.org/officeDocument/2006/relationships/hyperlink" Target="mailto:sknsales2@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jp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10" Type="http://schemas.openxmlformats.org/officeDocument/2006/relationships/image" Target="../media/image22.png"/><Relationship Id="rId4" Type="http://schemas.openxmlformats.org/officeDocument/2006/relationships/image" Target="../media/image5.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png"/><Relationship Id="rId3" Type="http://schemas.openxmlformats.org/officeDocument/2006/relationships/image" Target="../media/image1.jp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27.png"/><Relationship Id="rId5" Type="http://schemas.openxmlformats.org/officeDocument/2006/relationships/image" Target="../media/image2.png"/><Relationship Id="rId10" Type="http://schemas.openxmlformats.org/officeDocument/2006/relationships/image" Target="../media/image26.jpeg"/><Relationship Id="rId4" Type="http://schemas.openxmlformats.org/officeDocument/2006/relationships/image" Target="../media/image5.png"/><Relationship Id="rId9" Type="http://schemas.openxmlformats.org/officeDocument/2006/relationships/image" Target="../media/image25.jpe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jpg"/><Relationship Id="rId7"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 Id="rId9"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jp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36.png"/><Relationship Id="rId5" Type="http://schemas.openxmlformats.org/officeDocument/2006/relationships/image" Target="../media/image2.png"/><Relationship Id="rId10" Type="http://schemas.openxmlformats.org/officeDocument/2006/relationships/image" Target="../media/image35.png"/><Relationship Id="rId4" Type="http://schemas.openxmlformats.org/officeDocument/2006/relationships/image" Target="../media/image5.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jp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jp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jp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jp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48.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1.jpg"/><Relationship Id="rId7"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51.jpeg"/></Relationships>
</file>

<file path=ppt/slides/_rels/slide29.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1.jpg"/><Relationship Id="rId7" Type="http://schemas.openxmlformats.org/officeDocument/2006/relationships/image" Target="../media/image52.jpe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10" Type="http://schemas.openxmlformats.org/officeDocument/2006/relationships/image" Target="../media/image55.jpeg"/><Relationship Id="rId4" Type="http://schemas.openxmlformats.org/officeDocument/2006/relationships/image" Target="../media/image5.png"/><Relationship Id="rId9" Type="http://schemas.openxmlformats.org/officeDocument/2006/relationships/image" Target="../media/image54.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jpg"/><Relationship Id="rId7"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 Id="rId9" Type="http://schemas.microsoft.com/office/2007/relationships/hdphoto" Target="../media/hdphoto2.wdp"/></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jpg"/><Relationship Id="rId7"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jpg"/><Relationship Id="rId7" Type="http://schemas.openxmlformats.org/officeDocument/2006/relationships/image" Target="../media/image63.jpe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jp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bg1"/>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5985647"/>
            <a:ext cx="12186868" cy="714703"/>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grpSp>
        <p:nvGrpSpPr>
          <p:cNvPr id="16" name="Group 15">
            <a:extLst>
              <a:ext uri="{FF2B5EF4-FFF2-40B4-BE49-F238E27FC236}">
                <a16:creationId xmlns:a16="http://schemas.microsoft.com/office/drawing/2014/main" xmlns="" id="{7A5599E9-AC30-466E-BCC4-F3D790776CFA}"/>
              </a:ext>
            </a:extLst>
          </p:cNvPr>
          <p:cNvGrpSpPr/>
          <p:nvPr/>
        </p:nvGrpSpPr>
        <p:grpSpPr>
          <a:xfrm>
            <a:off x="3173393" y="715753"/>
            <a:ext cx="6270152" cy="2027913"/>
            <a:chOff x="713973" y="4184175"/>
            <a:chExt cx="4004288" cy="2027913"/>
          </a:xfrm>
        </p:grpSpPr>
        <p:sp>
          <p:nvSpPr>
            <p:cNvPr id="13" name="Text Box 2">
              <a:extLst>
                <a:ext uri="{FF2B5EF4-FFF2-40B4-BE49-F238E27FC236}">
                  <a16:creationId xmlns:a16="http://schemas.microsoft.com/office/drawing/2014/main" xmlns="" id="{3BA0D8A3-9B36-4DAC-A0A4-00014541E9F2}"/>
                </a:ext>
              </a:extLst>
            </p:cNvPr>
            <p:cNvSpPr txBox="1">
              <a:spLocks noChangeArrowheads="1"/>
            </p:cNvSpPr>
            <p:nvPr/>
          </p:nvSpPr>
          <p:spPr bwMode="auto">
            <a:xfrm>
              <a:off x="713973" y="4997671"/>
              <a:ext cx="4004288" cy="977791"/>
            </a:xfrm>
            <a:prstGeom prst="rect">
              <a:avLst/>
            </a:prstGeom>
            <a:noFill/>
            <a:ln w="9525">
              <a:noFill/>
              <a:miter lim="800000"/>
              <a:headEnd/>
              <a:tailEnd/>
            </a:ln>
          </p:spPr>
          <p:txBody>
            <a:bodyPr rot="0" vert="horz" wrap="square" lIns="91440" tIns="45720" rIns="91440" bIns="45720" anchor="t" anchorCtr="0">
              <a:no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7200" b="1" i="0" u="none" strike="noStrike" kern="1200" cap="none" spc="0" normalizeH="0" baseline="0" noProof="0" dirty="0">
                  <a:ln>
                    <a:noFill/>
                  </a:ln>
                  <a:solidFill>
                    <a:srgbClr val="1F3864"/>
                  </a:solidFill>
                  <a:effectLst/>
                  <a:uLnTx/>
                  <a:uFillTx/>
                  <a:latin typeface="Ami R" panose="02030504000101010101" pitchFamily="18" charset="-127"/>
                  <a:ea typeface="Calibri" panose="020F0502020204030204" pitchFamily="34" charset="0"/>
                  <a:cs typeface="Arial" panose="020B0604020202020204" pitchFamily="34" charset="0"/>
                </a:rPr>
                <a:t>I</a:t>
              </a:r>
              <a:r>
                <a:rPr kumimoji="0" lang="en-IN" sz="7200" b="1" i="0" u="none" strike="noStrike" kern="1200" cap="none" spc="0" normalizeH="0" baseline="0" noProof="0" dirty="0">
                  <a:ln>
                    <a:noFill/>
                  </a:ln>
                  <a:solidFill>
                    <a:srgbClr val="0070C0"/>
                  </a:solidFill>
                  <a:effectLst/>
                  <a:uLnTx/>
                  <a:uFillTx/>
                  <a:latin typeface="Ami R" panose="02030504000101010101" pitchFamily="18" charset="-127"/>
                  <a:ea typeface="Calibri" panose="020F0502020204030204" pitchFamily="34" charset="0"/>
                  <a:cs typeface="Arial" panose="020B0604020202020204" pitchFamily="34" charset="0"/>
                </a:rPr>
                <a:t>ngenious </a:t>
              </a:r>
              <a:r>
                <a:rPr kumimoji="0" lang="en-IN" sz="7200" b="1" i="0" u="none" strike="noStrike" kern="1200" cap="none" spc="0" normalizeH="0" baseline="0" noProof="0" dirty="0">
                  <a:ln>
                    <a:noFill/>
                  </a:ln>
                  <a:solidFill>
                    <a:srgbClr val="1F3864"/>
                  </a:solidFill>
                  <a:effectLst/>
                  <a:uLnTx/>
                  <a:uFillTx/>
                  <a:latin typeface="Ami R" panose="02030504000101010101" pitchFamily="18" charset="-127"/>
                  <a:ea typeface="Calibri" panose="020F0502020204030204" pitchFamily="34" charset="0"/>
                  <a:cs typeface="Arial" panose="020B0604020202020204" pitchFamily="34" charset="0"/>
                </a:rPr>
                <a:t>S</a:t>
              </a:r>
              <a:r>
                <a:rPr kumimoji="0" lang="en-IN" sz="7200" b="1" i="0" u="none" strike="noStrike" kern="1200" cap="none" spc="0" normalizeH="0" baseline="0" noProof="0" dirty="0">
                  <a:ln>
                    <a:noFill/>
                  </a:ln>
                  <a:solidFill>
                    <a:srgbClr val="0070C0"/>
                  </a:solidFill>
                  <a:effectLst/>
                  <a:uLnTx/>
                  <a:uFillTx/>
                  <a:latin typeface="Ami R" panose="02030504000101010101" pitchFamily="18" charset="-127"/>
                  <a:ea typeface="Calibri" panose="020F0502020204030204" pitchFamily="34" charset="0"/>
                  <a:cs typeface="Arial" panose="020B0604020202020204" pitchFamily="34" charset="0"/>
                </a:rPr>
                <a:t>olutions</a:t>
              </a:r>
              <a:endParaRPr kumimoji="0" lang="en-IN" sz="3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xmlns="" id="{28D5F17B-891F-4473-9A8E-F54FA49BF0A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64748" y="4184175"/>
              <a:ext cx="674615" cy="1046285"/>
            </a:xfrm>
            <a:prstGeom prst="rect">
              <a:avLst/>
            </a:prstGeom>
            <a:noFill/>
            <a:ln>
              <a:noFill/>
            </a:ln>
          </p:spPr>
        </p:pic>
        <p:cxnSp>
          <p:nvCxnSpPr>
            <p:cNvPr id="15" name="Straight Connector 14">
              <a:extLst>
                <a:ext uri="{FF2B5EF4-FFF2-40B4-BE49-F238E27FC236}">
                  <a16:creationId xmlns:a16="http://schemas.microsoft.com/office/drawing/2014/main" xmlns="" id="{41D992EA-F23B-451D-A815-FD3EEF17F952}"/>
                </a:ext>
              </a:extLst>
            </p:cNvPr>
            <p:cNvCxnSpPr>
              <a:cxnSpLocks/>
            </p:cNvCxnSpPr>
            <p:nvPr/>
          </p:nvCxnSpPr>
          <p:spPr>
            <a:xfrm>
              <a:off x="784037" y="6212088"/>
              <a:ext cx="3742927"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755" t="23219" r="40268" b="24368"/>
          <a:stretch/>
        </p:blipFill>
        <p:spPr>
          <a:xfrm>
            <a:off x="228009" y="5720970"/>
            <a:ext cx="1120525" cy="1128863"/>
          </a:xfrm>
          <a:prstGeom prst="rect">
            <a:avLst/>
          </a:prstGeom>
        </p:spPr>
      </p:pic>
      <p:pic>
        <p:nvPicPr>
          <p:cNvPr id="22" name="Picture 21">
            <a:extLst>
              <a:ext uri="{FF2B5EF4-FFF2-40B4-BE49-F238E27FC236}">
                <a16:creationId xmlns:a16="http://schemas.microsoft.com/office/drawing/2014/main" xmlns="" id="{B8222A1A-F62D-4E0F-B582-A5D5B4A5A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4492" y="3012429"/>
            <a:ext cx="2691960" cy="729718"/>
          </a:xfrm>
          <a:prstGeom prst="rect">
            <a:avLst/>
          </a:prstGeom>
        </p:spPr>
      </p:pic>
      <p:sp>
        <p:nvSpPr>
          <p:cNvPr id="17" name="TextBox 16">
            <a:extLst>
              <a:ext uri="{FF2B5EF4-FFF2-40B4-BE49-F238E27FC236}">
                <a16:creationId xmlns:a16="http://schemas.microsoft.com/office/drawing/2014/main" xmlns="" id="{1C96E0CC-4FE1-4C68-BB8E-0DCD6DB53304}"/>
              </a:ext>
            </a:extLst>
          </p:cNvPr>
          <p:cNvSpPr txBox="1"/>
          <p:nvPr/>
        </p:nvSpPr>
        <p:spPr>
          <a:xfrm>
            <a:off x="2222940" y="5943599"/>
            <a:ext cx="7803930" cy="738664"/>
          </a:xfrm>
          <a:prstGeom prst="rect">
            <a:avLst/>
          </a:prstGeom>
          <a:solidFill>
            <a:schemeClr val="bg1"/>
          </a:solidFill>
        </p:spPr>
        <p:txBody>
          <a:bodyPr wrap="square" rtlCol="0">
            <a:spAutoFit/>
          </a:bodyPr>
          <a:lstStyle/>
          <a:p>
            <a:r>
              <a:rPr lang="en-IN" sz="1400" b="1" dirty="0"/>
              <a:t>N-11, Site – V, </a:t>
            </a:r>
            <a:r>
              <a:rPr lang="en-IN" sz="1400" b="1" dirty="0" err="1"/>
              <a:t>Kasna</a:t>
            </a:r>
            <a:r>
              <a:rPr lang="en-IN" sz="1400" b="1" dirty="0"/>
              <a:t> Industrial Area, Greater Noida – 201308 (UP)</a:t>
            </a:r>
          </a:p>
          <a:p>
            <a:r>
              <a:rPr lang="en-IN" sz="1400" b="1" dirty="0"/>
              <a:t>POC – Mr. Navneet Kaushik (Mob-9990623421, 9711616470), Mr. Samarth </a:t>
            </a:r>
            <a:r>
              <a:rPr lang="en-IN" sz="1400" b="1" dirty="0" err="1"/>
              <a:t>Vaid</a:t>
            </a:r>
            <a:r>
              <a:rPr lang="en-IN" sz="1400" b="1" dirty="0"/>
              <a:t> (Mob-9811863149)</a:t>
            </a:r>
          </a:p>
          <a:p>
            <a:r>
              <a:rPr lang="en-IN" sz="1400" b="1" dirty="0"/>
              <a:t>Email – </a:t>
            </a:r>
            <a:r>
              <a:rPr lang="en-IN" sz="1400" b="1" dirty="0">
                <a:hlinkClick r:id="rId7"/>
              </a:rPr>
              <a:t>sknsales2@gmail.com</a:t>
            </a:r>
            <a:r>
              <a:rPr lang="en-IN" sz="1400" b="1" dirty="0"/>
              <a:t>, </a:t>
            </a:r>
            <a:r>
              <a:rPr lang="en-IN" sz="1400" b="1" dirty="0">
                <a:hlinkClick r:id="rId8"/>
              </a:rPr>
              <a:t>ingenioussolutionsbd1@gmail.com</a:t>
            </a:r>
            <a:r>
              <a:rPr lang="en-IN" sz="1400" b="1" dirty="0"/>
              <a:t>, Website – www.sknindustries.com                          </a:t>
            </a:r>
          </a:p>
        </p:txBody>
      </p:sp>
    </p:spTree>
    <p:extLst>
      <p:ext uri="{BB962C8B-B14F-4D97-AF65-F5344CB8AC3E}">
        <p14:creationId xmlns:p14="http://schemas.microsoft.com/office/powerpoint/2010/main" val="16001938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0" y="523100"/>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18" name="TextBox 17">
            <a:extLst>
              <a:ext uri="{FF2B5EF4-FFF2-40B4-BE49-F238E27FC236}">
                <a16:creationId xmlns:a16="http://schemas.microsoft.com/office/drawing/2014/main" xmlns="" id="{690C5EB7-DD51-40C5-8719-C75E06CB497E}"/>
              </a:ext>
            </a:extLst>
          </p:cNvPr>
          <p:cNvSpPr txBox="1"/>
          <p:nvPr/>
        </p:nvSpPr>
        <p:spPr>
          <a:xfrm>
            <a:off x="126119" y="110356"/>
            <a:ext cx="2707601" cy="461665"/>
          </a:xfrm>
          <a:prstGeom prst="rect">
            <a:avLst/>
          </a:prstGeom>
          <a:noFill/>
        </p:spPr>
        <p:txBody>
          <a:bodyPr wrap="none" rtlCol="0">
            <a:spAutoFit/>
          </a:bodyPr>
          <a:lstStyle/>
          <a:p>
            <a:r>
              <a:rPr lang="en-IN" sz="2400" b="1" dirty="0"/>
              <a:t>Packaging Solutions</a:t>
            </a:r>
          </a:p>
        </p:txBody>
      </p:sp>
      <p:sp>
        <p:nvSpPr>
          <p:cNvPr id="26" name="TextBox 25">
            <a:extLst>
              <a:ext uri="{FF2B5EF4-FFF2-40B4-BE49-F238E27FC236}">
                <a16:creationId xmlns:a16="http://schemas.microsoft.com/office/drawing/2014/main" xmlns="" id="{C636AE91-2ED9-4F9B-B4AE-E8700BB24749}"/>
              </a:ext>
            </a:extLst>
          </p:cNvPr>
          <p:cNvSpPr txBox="1"/>
          <p:nvPr/>
        </p:nvSpPr>
        <p:spPr>
          <a:xfrm>
            <a:off x="4156836" y="467708"/>
            <a:ext cx="7194342" cy="461665"/>
          </a:xfrm>
          <a:prstGeom prst="rect">
            <a:avLst/>
          </a:prstGeom>
          <a:noFill/>
        </p:spPr>
        <p:txBody>
          <a:bodyPr wrap="none" rtlCol="0">
            <a:spAutoFit/>
          </a:bodyPr>
          <a:lstStyle/>
          <a:p>
            <a:r>
              <a:rPr lang="en-IN" sz="2400" dirty="0">
                <a:effectLst>
                  <a:outerShdw blurRad="38100" dist="38100" dir="2700000" algn="tl">
                    <a:srgbClr val="000000">
                      <a:alpha val="43137"/>
                    </a:srgbClr>
                  </a:outerShdw>
                </a:effectLst>
              </a:rPr>
              <a:t>Packaging Designs – 2 Backhoe Loader Hoods in one Box</a:t>
            </a:r>
          </a:p>
        </p:txBody>
      </p:sp>
      <p:pic>
        <p:nvPicPr>
          <p:cNvPr id="27" name="Picture 26">
            <a:extLst>
              <a:ext uri="{FF2B5EF4-FFF2-40B4-BE49-F238E27FC236}">
                <a16:creationId xmlns:a16="http://schemas.microsoft.com/office/drawing/2014/main" xmlns="" id="{A092A5EF-7254-4DB0-84FC-73681F08EC00}"/>
              </a:ext>
            </a:extLst>
          </p:cNvPr>
          <p:cNvPicPr>
            <a:picLocks noChangeAspect="1"/>
          </p:cNvPicPr>
          <p:nvPr/>
        </p:nvPicPr>
        <p:blipFill>
          <a:blip r:embed="rId7"/>
          <a:stretch>
            <a:fillRect/>
          </a:stretch>
        </p:blipFill>
        <p:spPr>
          <a:xfrm>
            <a:off x="1327766" y="3086858"/>
            <a:ext cx="4253228" cy="2812185"/>
          </a:xfrm>
          <a:prstGeom prst="rect">
            <a:avLst/>
          </a:prstGeom>
        </p:spPr>
      </p:pic>
      <p:pic>
        <p:nvPicPr>
          <p:cNvPr id="28" name="Picture 2">
            <a:extLst>
              <a:ext uri="{FF2B5EF4-FFF2-40B4-BE49-F238E27FC236}">
                <a16:creationId xmlns:a16="http://schemas.microsoft.com/office/drawing/2014/main" xmlns="" id="{B5FB2E2E-04F0-4061-9902-6A7266CE7329}"/>
              </a:ext>
            </a:extLst>
          </p:cNvPr>
          <p:cNvPicPr>
            <a:picLocks noChangeAspect="1" noChangeArrowheads="1"/>
          </p:cNvPicPr>
          <p:nvPr/>
        </p:nvPicPr>
        <p:blipFill>
          <a:blip r:embed="rId8"/>
          <a:srcRect/>
          <a:stretch>
            <a:fillRect/>
          </a:stretch>
        </p:blipFill>
        <p:spPr bwMode="auto">
          <a:xfrm>
            <a:off x="1330443" y="1245476"/>
            <a:ext cx="2162795" cy="1745390"/>
          </a:xfrm>
          <a:prstGeom prst="rect">
            <a:avLst/>
          </a:prstGeom>
          <a:noFill/>
          <a:ln w="9525">
            <a:noFill/>
            <a:miter lim="800000"/>
            <a:headEnd/>
            <a:tailEnd/>
          </a:ln>
          <a:effectLst/>
        </p:spPr>
      </p:pic>
      <p:pic>
        <p:nvPicPr>
          <p:cNvPr id="29" name="Picture 28">
            <a:extLst>
              <a:ext uri="{FF2B5EF4-FFF2-40B4-BE49-F238E27FC236}">
                <a16:creationId xmlns:a16="http://schemas.microsoft.com/office/drawing/2014/main" xmlns="" id="{C6B14A44-759C-4F00-8BAD-9BB3C6777EAC}"/>
              </a:ext>
            </a:extLst>
          </p:cNvPr>
          <p:cNvPicPr>
            <a:picLocks noChangeAspect="1"/>
          </p:cNvPicPr>
          <p:nvPr/>
        </p:nvPicPr>
        <p:blipFill rotWithShape="1">
          <a:blip r:embed="rId9"/>
          <a:srcRect r="21297"/>
          <a:stretch/>
        </p:blipFill>
        <p:spPr>
          <a:xfrm>
            <a:off x="3626897" y="1227844"/>
            <a:ext cx="1922565" cy="1756004"/>
          </a:xfrm>
          <a:prstGeom prst="rect">
            <a:avLst/>
          </a:prstGeom>
        </p:spPr>
      </p:pic>
      <p:pic>
        <p:nvPicPr>
          <p:cNvPr id="30" name="Picture 29">
            <a:extLst>
              <a:ext uri="{FF2B5EF4-FFF2-40B4-BE49-F238E27FC236}">
                <a16:creationId xmlns:a16="http://schemas.microsoft.com/office/drawing/2014/main" xmlns="" id="{297CFCD2-051E-47FE-B0AB-27782DFAD3EE}"/>
              </a:ext>
            </a:extLst>
          </p:cNvPr>
          <p:cNvPicPr>
            <a:picLocks noChangeAspect="1"/>
          </p:cNvPicPr>
          <p:nvPr/>
        </p:nvPicPr>
        <p:blipFill rotWithShape="1">
          <a:blip r:embed="rId10"/>
          <a:srcRect l="2651" t="16770" r="17479"/>
          <a:stretch/>
        </p:blipFill>
        <p:spPr>
          <a:xfrm>
            <a:off x="6040836" y="1653953"/>
            <a:ext cx="5256078" cy="3627496"/>
          </a:xfrm>
          <a:prstGeom prst="rect">
            <a:avLst/>
          </a:prstGeom>
        </p:spPr>
      </p:pic>
    </p:spTree>
    <p:extLst>
      <p:ext uri="{BB962C8B-B14F-4D97-AF65-F5344CB8AC3E}">
        <p14:creationId xmlns:p14="http://schemas.microsoft.com/office/powerpoint/2010/main" val="3098210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0" y="523100"/>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18" name="TextBox 17">
            <a:extLst>
              <a:ext uri="{FF2B5EF4-FFF2-40B4-BE49-F238E27FC236}">
                <a16:creationId xmlns:a16="http://schemas.microsoft.com/office/drawing/2014/main" xmlns="" id="{690C5EB7-DD51-40C5-8719-C75E06CB497E}"/>
              </a:ext>
            </a:extLst>
          </p:cNvPr>
          <p:cNvSpPr txBox="1"/>
          <p:nvPr/>
        </p:nvSpPr>
        <p:spPr>
          <a:xfrm>
            <a:off x="126119" y="110356"/>
            <a:ext cx="2707601" cy="461665"/>
          </a:xfrm>
          <a:prstGeom prst="rect">
            <a:avLst/>
          </a:prstGeom>
          <a:noFill/>
        </p:spPr>
        <p:txBody>
          <a:bodyPr wrap="none" rtlCol="0">
            <a:spAutoFit/>
          </a:bodyPr>
          <a:lstStyle/>
          <a:p>
            <a:r>
              <a:rPr lang="en-IN" sz="2400" b="1" dirty="0"/>
              <a:t>Packaging Solutions</a:t>
            </a:r>
          </a:p>
        </p:txBody>
      </p:sp>
      <p:sp>
        <p:nvSpPr>
          <p:cNvPr id="26" name="TextBox 25">
            <a:extLst>
              <a:ext uri="{FF2B5EF4-FFF2-40B4-BE49-F238E27FC236}">
                <a16:creationId xmlns:a16="http://schemas.microsoft.com/office/drawing/2014/main" xmlns="" id="{C636AE91-2ED9-4F9B-B4AE-E8700BB24749}"/>
              </a:ext>
            </a:extLst>
          </p:cNvPr>
          <p:cNvSpPr txBox="1"/>
          <p:nvPr/>
        </p:nvSpPr>
        <p:spPr>
          <a:xfrm>
            <a:off x="4755926" y="341584"/>
            <a:ext cx="2685992" cy="461665"/>
          </a:xfrm>
          <a:prstGeom prst="rect">
            <a:avLst/>
          </a:prstGeom>
          <a:noFill/>
        </p:spPr>
        <p:txBody>
          <a:bodyPr wrap="none" rtlCol="0">
            <a:spAutoFit/>
          </a:bodyPr>
          <a:lstStyle/>
          <a:p>
            <a:r>
              <a:rPr lang="en-IN" sz="2400" dirty="0">
                <a:effectLst>
                  <a:outerShdw blurRad="38100" dist="38100" dir="2700000" algn="tl">
                    <a:srgbClr val="000000">
                      <a:alpha val="43137"/>
                    </a:srgbClr>
                  </a:outerShdw>
                </a:effectLst>
              </a:rPr>
              <a:t>Ingenious Solutions </a:t>
            </a:r>
          </a:p>
        </p:txBody>
      </p:sp>
      <p:pic>
        <p:nvPicPr>
          <p:cNvPr id="25" name="Picture 24">
            <a:extLst>
              <a:ext uri="{FF2B5EF4-FFF2-40B4-BE49-F238E27FC236}">
                <a16:creationId xmlns:a16="http://schemas.microsoft.com/office/drawing/2014/main" xmlns="" id="{0EE5DD47-E1A8-4D24-A6C6-657255240619}"/>
              </a:ext>
            </a:extLst>
          </p:cNvPr>
          <p:cNvPicPr>
            <a:picLocks noChangeAspect="1"/>
          </p:cNvPicPr>
          <p:nvPr/>
        </p:nvPicPr>
        <p:blipFill>
          <a:blip r:embed="rId7"/>
          <a:stretch>
            <a:fillRect/>
          </a:stretch>
        </p:blipFill>
        <p:spPr>
          <a:xfrm>
            <a:off x="6061403" y="1379183"/>
            <a:ext cx="2564456" cy="4865827"/>
          </a:xfrm>
          <a:prstGeom prst="rect">
            <a:avLst/>
          </a:prstGeom>
        </p:spPr>
      </p:pic>
      <p:pic>
        <p:nvPicPr>
          <p:cNvPr id="31" name="Picture 30" descr="32c305cb-4444-4d4d-afdd-9a889378c3c5@eurprd08">
            <a:extLst>
              <a:ext uri="{FF2B5EF4-FFF2-40B4-BE49-F238E27FC236}">
                <a16:creationId xmlns:a16="http://schemas.microsoft.com/office/drawing/2014/main" xmlns="" id="{3D1D2BDC-9358-4C77-AA86-9E58B6B7BD3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998" t="5246" r="4466" b="28108"/>
          <a:stretch/>
        </p:blipFill>
        <p:spPr bwMode="auto">
          <a:xfrm>
            <a:off x="9025093" y="1602694"/>
            <a:ext cx="1912192" cy="228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descr="1bcb7628-1598-42b5-bc65-a11b5df7430b@eurprd08">
            <a:extLst>
              <a:ext uri="{FF2B5EF4-FFF2-40B4-BE49-F238E27FC236}">
                <a16:creationId xmlns:a16="http://schemas.microsoft.com/office/drawing/2014/main" xmlns="" id="{75CBD082-B6BE-47C0-9FF5-0690E6BB212C}"/>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6034"/>
          <a:stretch/>
        </p:blipFill>
        <p:spPr bwMode="auto">
          <a:xfrm>
            <a:off x="8544330" y="4028090"/>
            <a:ext cx="1314019" cy="196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descr="59a953d9-5bd5-40a9-9f8e-3bd9c2c03844@eurprd08">
            <a:extLst>
              <a:ext uri="{FF2B5EF4-FFF2-40B4-BE49-F238E27FC236}">
                <a16:creationId xmlns:a16="http://schemas.microsoft.com/office/drawing/2014/main" xmlns="" id="{550E6A95-00CE-40A5-8C80-44B4D90541D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747" t="5000" r="10270" b="11667"/>
          <a:stretch/>
        </p:blipFill>
        <p:spPr bwMode="auto">
          <a:xfrm rot="5400000">
            <a:off x="9746831" y="4277286"/>
            <a:ext cx="1962807" cy="1464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 name="Group 33">
            <a:extLst>
              <a:ext uri="{FF2B5EF4-FFF2-40B4-BE49-F238E27FC236}">
                <a16:creationId xmlns:a16="http://schemas.microsoft.com/office/drawing/2014/main" xmlns="" id="{FBD5A85E-99E6-4FDE-A335-82D38B64F526}"/>
              </a:ext>
            </a:extLst>
          </p:cNvPr>
          <p:cNvGrpSpPr/>
          <p:nvPr/>
        </p:nvGrpSpPr>
        <p:grpSpPr>
          <a:xfrm>
            <a:off x="685351" y="1611898"/>
            <a:ext cx="4650284" cy="3915151"/>
            <a:chOff x="2924054" y="744794"/>
            <a:chExt cx="4650284" cy="3915151"/>
          </a:xfrm>
        </p:grpSpPr>
        <p:pic>
          <p:nvPicPr>
            <p:cNvPr id="35" name="Picture 34">
              <a:extLst>
                <a:ext uri="{FF2B5EF4-FFF2-40B4-BE49-F238E27FC236}">
                  <a16:creationId xmlns:a16="http://schemas.microsoft.com/office/drawing/2014/main" xmlns="" id="{1BE29566-E1DD-4B82-8B2F-8B382116B6A7}"/>
                </a:ext>
              </a:extLst>
            </p:cNvPr>
            <p:cNvPicPr>
              <a:picLocks noChangeAspect="1"/>
            </p:cNvPicPr>
            <p:nvPr/>
          </p:nvPicPr>
          <p:blipFill rotWithShape="1">
            <a:blip r:embed="rId11"/>
            <a:srcRect l="51154"/>
            <a:stretch/>
          </p:blipFill>
          <p:spPr>
            <a:xfrm rot="10800000">
              <a:off x="2924054" y="744794"/>
              <a:ext cx="2351288" cy="2365408"/>
            </a:xfrm>
            <a:prstGeom prst="rect">
              <a:avLst/>
            </a:prstGeom>
          </p:spPr>
        </p:pic>
        <p:pic>
          <p:nvPicPr>
            <p:cNvPr id="36" name="Picture 35">
              <a:extLst>
                <a:ext uri="{FF2B5EF4-FFF2-40B4-BE49-F238E27FC236}">
                  <a16:creationId xmlns:a16="http://schemas.microsoft.com/office/drawing/2014/main" xmlns="" id="{7E39F97F-0186-4434-97E4-0CC461B73272}"/>
                </a:ext>
              </a:extLst>
            </p:cNvPr>
            <p:cNvPicPr>
              <a:picLocks noChangeAspect="1"/>
            </p:cNvPicPr>
            <p:nvPr/>
          </p:nvPicPr>
          <p:blipFill>
            <a:blip r:embed="rId12"/>
            <a:stretch>
              <a:fillRect/>
            </a:stretch>
          </p:blipFill>
          <p:spPr>
            <a:xfrm>
              <a:off x="5260951" y="757768"/>
              <a:ext cx="2313387" cy="2418569"/>
            </a:xfrm>
            <a:prstGeom prst="rect">
              <a:avLst/>
            </a:prstGeom>
          </p:spPr>
        </p:pic>
        <p:pic>
          <p:nvPicPr>
            <p:cNvPr id="37" name="Picture 36">
              <a:extLst>
                <a:ext uri="{FF2B5EF4-FFF2-40B4-BE49-F238E27FC236}">
                  <a16:creationId xmlns:a16="http://schemas.microsoft.com/office/drawing/2014/main" xmlns="" id="{346DC4A9-1426-4D6F-8F3E-0F00B09573A3}"/>
                </a:ext>
              </a:extLst>
            </p:cNvPr>
            <p:cNvPicPr>
              <a:picLocks noChangeAspect="1"/>
            </p:cNvPicPr>
            <p:nvPr/>
          </p:nvPicPr>
          <p:blipFill>
            <a:blip r:embed="rId13"/>
            <a:stretch>
              <a:fillRect/>
            </a:stretch>
          </p:blipFill>
          <p:spPr>
            <a:xfrm>
              <a:off x="4320295" y="3116883"/>
              <a:ext cx="1910094" cy="1543062"/>
            </a:xfrm>
            <a:prstGeom prst="rect">
              <a:avLst/>
            </a:prstGeom>
          </p:spPr>
        </p:pic>
      </p:grpSp>
      <p:sp>
        <p:nvSpPr>
          <p:cNvPr id="4" name="Rectangle 3">
            <a:extLst>
              <a:ext uri="{FF2B5EF4-FFF2-40B4-BE49-F238E27FC236}">
                <a16:creationId xmlns:a16="http://schemas.microsoft.com/office/drawing/2014/main" xmlns="" id="{12B632F6-4773-4E2A-AC9D-2A6537D9FEC8}"/>
              </a:ext>
            </a:extLst>
          </p:cNvPr>
          <p:cNvSpPr/>
          <p:nvPr/>
        </p:nvSpPr>
        <p:spPr>
          <a:xfrm>
            <a:off x="2035236" y="1037162"/>
            <a:ext cx="1720727" cy="369332"/>
          </a:xfrm>
          <a:prstGeom prst="rect">
            <a:avLst/>
          </a:prstGeom>
        </p:spPr>
        <p:txBody>
          <a:bodyPr wrap="none">
            <a:spAutoFit/>
          </a:bodyPr>
          <a:lstStyle/>
          <a:p>
            <a:r>
              <a:rPr lang="en-IN" dirty="0">
                <a:effectLst>
                  <a:outerShdw blurRad="38100" dist="38100" dir="2700000" algn="tl">
                    <a:srgbClr val="000000">
                      <a:alpha val="43137"/>
                    </a:srgbClr>
                  </a:outerShdw>
                </a:effectLst>
              </a:rPr>
              <a:t>Clutch Assembly</a:t>
            </a:r>
            <a:endParaRPr lang="en-IN" dirty="0"/>
          </a:p>
        </p:txBody>
      </p:sp>
      <p:sp>
        <p:nvSpPr>
          <p:cNvPr id="38" name="Rectangle 37">
            <a:extLst>
              <a:ext uri="{FF2B5EF4-FFF2-40B4-BE49-F238E27FC236}">
                <a16:creationId xmlns:a16="http://schemas.microsoft.com/office/drawing/2014/main" xmlns="" id="{DE6E7EB2-E026-48C1-A43C-13D94FC1668B}"/>
              </a:ext>
            </a:extLst>
          </p:cNvPr>
          <p:cNvSpPr/>
          <p:nvPr/>
        </p:nvSpPr>
        <p:spPr>
          <a:xfrm>
            <a:off x="8147002" y="1016141"/>
            <a:ext cx="1055545" cy="369332"/>
          </a:xfrm>
          <a:prstGeom prst="rect">
            <a:avLst/>
          </a:prstGeom>
        </p:spPr>
        <p:txBody>
          <a:bodyPr wrap="none">
            <a:spAutoFit/>
          </a:bodyPr>
          <a:lstStyle/>
          <a:p>
            <a:r>
              <a:rPr lang="en-IN" b="1" dirty="0"/>
              <a:t>Radiator </a:t>
            </a:r>
          </a:p>
        </p:txBody>
      </p:sp>
      <p:cxnSp>
        <p:nvCxnSpPr>
          <p:cNvPr id="14" name="Straight Connector 13">
            <a:extLst>
              <a:ext uri="{FF2B5EF4-FFF2-40B4-BE49-F238E27FC236}">
                <a16:creationId xmlns:a16="http://schemas.microsoft.com/office/drawing/2014/main" xmlns="" id="{28B9C080-CC15-475A-B1C8-E36050198636}"/>
              </a:ext>
            </a:extLst>
          </p:cNvPr>
          <p:cNvCxnSpPr/>
          <p:nvPr/>
        </p:nvCxnSpPr>
        <p:spPr>
          <a:xfrm>
            <a:off x="5833241" y="914400"/>
            <a:ext cx="0" cy="52341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100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0" y="523100"/>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18" name="TextBox 17">
            <a:extLst>
              <a:ext uri="{FF2B5EF4-FFF2-40B4-BE49-F238E27FC236}">
                <a16:creationId xmlns:a16="http://schemas.microsoft.com/office/drawing/2014/main" xmlns="" id="{690C5EB7-DD51-40C5-8719-C75E06CB497E}"/>
              </a:ext>
            </a:extLst>
          </p:cNvPr>
          <p:cNvSpPr txBox="1"/>
          <p:nvPr/>
        </p:nvSpPr>
        <p:spPr>
          <a:xfrm>
            <a:off x="126119" y="110356"/>
            <a:ext cx="2707601" cy="461665"/>
          </a:xfrm>
          <a:prstGeom prst="rect">
            <a:avLst/>
          </a:prstGeom>
          <a:noFill/>
        </p:spPr>
        <p:txBody>
          <a:bodyPr wrap="none" rtlCol="0">
            <a:spAutoFit/>
          </a:bodyPr>
          <a:lstStyle/>
          <a:p>
            <a:r>
              <a:rPr lang="en-IN" sz="2400" b="1" dirty="0"/>
              <a:t>Packaging Solutions</a:t>
            </a:r>
          </a:p>
        </p:txBody>
      </p:sp>
      <p:sp>
        <p:nvSpPr>
          <p:cNvPr id="26" name="TextBox 25">
            <a:extLst>
              <a:ext uri="{FF2B5EF4-FFF2-40B4-BE49-F238E27FC236}">
                <a16:creationId xmlns:a16="http://schemas.microsoft.com/office/drawing/2014/main" xmlns="" id="{C636AE91-2ED9-4F9B-B4AE-E8700BB24749}"/>
              </a:ext>
            </a:extLst>
          </p:cNvPr>
          <p:cNvSpPr txBox="1"/>
          <p:nvPr/>
        </p:nvSpPr>
        <p:spPr>
          <a:xfrm>
            <a:off x="4755926" y="341584"/>
            <a:ext cx="2685992" cy="461665"/>
          </a:xfrm>
          <a:prstGeom prst="rect">
            <a:avLst/>
          </a:prstGeom>
          <a:noFill/>
        </p:spPr>
        <p:txBody>
          <a:bodyPr wrap="none" rtlCol="0">
            <a:spAutoFit/>
          </a:bodyPr>
          <a:lstStyle/>
          <a:p>
            <a:r>
              <a:rPr lang="en-IN" sz="2400" dirty="0">
                <a:effectLst>
                  <a:outerShdw blurRad="38100" dist="38100" dir="2700000" algn="tl">
                    <a:srgbClr val="000000">
                      <a:alpha val="43137"/>
                    </a:srgbClr>
                  </a:outerShdw>
                </a:effectLst>
              </a:rPr>
              <a:t>Ingenious Solutions </a:t>
            </a:r>
          </a:p>
        </p:txBody>
      </p:sp>
      <p:sp>
        <p:nvSpPr>
          <p:cNvPr id="29" name="Title 3">
            <a:extLst>
              <a:ext uri="{FF2B5EF4-FFF2-40B4-BE49-F238E27FC236}">
                <a16:creationId xmlns:a16="http://schemas.microsoft.com/office/drawing/2014/main" xmlns="" id="{2F81EA57-CFEF-4024-8316-E49D23DDB14E}"/>
              </a:ext>
            </a:extLst>
          </p:cNvPr>
          <p:cNvSpPr txBox="1">
            <a:spLocks/>
          </p:cNvSpPr>
          <p:nvPr/>
        </p:nvSpPr>
        <p:spPr>
          <a:xfrm>
            <a:off x="3845726" y="1071283"/>
            <a:ext cx="4042792" cy="317690"/>
          </a:xfrm>
          <a:prstGeom prst="rect">
            <a:avLst/>
          </a:prstGeom>
        </p:spPr>
        <p:txBody>
          <a:bodyPr lIns="0" tIns="0" rIns="0" bIns="0">
            <a:normAutofit fontScale="97500"/>
          </a:bodyPr>
          <a:lstStyle>
            <a:lvl1pPr algn="l" defTabSz="457200" rtl="0" eaLnBrk="1" latinLnBrk="0" hangingPunct="1">
              <a:spcBef>
                <a:spcPct val="0"/>
              </a:spcBef>
              <a:buNone/>
              <a:defRPr sz="2200" b="1" kern="1200" baseline="0">
                <a:solidFill>
                  <a:srgbClr val="C3231E"/>
                </a:solidFill>
                <a:latin typeface="Arial"/>
                <a:ea typeface="+mj-ea"/>
                <a:cs typeface="Arial"/>
              </a:defRPr>
            </a:lvl1pPr>
          </a:lstStyle>
          <a:p>
            <a:pPr algn="ctr"/>
            <a:r>
              <a:rPr lang="en-US" sz="1600" dirty="0"/>
              <a:t>Improvement in Plastic pouches</a:t>
            </a:r>
          </a:p>
        </p:txBody>
      </p:sp>
      <p:pic>
        <p:nvPicPr>
          <p:cNvPr id="30" name="Picture 3" descr="769ebf1b-ad6f-4b4a-a1b4-f5b1d5419d4e@eurprd08">
            <a:extLst>
              <a:ext uri="{FF2B5EF4-FFF2-40B4-BE49-F238E27FC236}">
                <a16:creationId xmlns:a16="http://schemas.microsoft.com/office/drawing/2014/main" xmlns="" id="{DF4F395A-EA04-4B10-983B-1457227729F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332" r="52292" b="38334"/>
          <a:stretch/>
        </p:blipFill>
        <p:spPr bwMode="auto">
          <a:xfrm>
            <a:off x="1786118" y="1758829"/>
            <a:ext cx="3739931" cy="314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8">
            <a:extLst>
              <a:ext uri="{FF2B5EF4-FFF2-40B4-BE49-F238E27FC236}">
                <a16:creationId xmlns:a16="http://schemas.microsoft.com/office/drawing/2014/main" xmlns="" id="{D0EF97FA-7D66-49F9-9D1F-C68080AB16D2}"/>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Lst>
          </a:blip>
          <a:stretch>
            <a:fillRect/>
          </a:stretch>
        </p:blipFill>
        <p:spPr>
          <a:xfrm>
            <a:off x="6481754" y="1758829"/>
            <a:ext cx="3729647" cy="3147172"/>
          </a:xfrm>
          <a:prstGeom prst="rect">
            <a:avLst/>
          </a:prstGeom>
        </p:spPr>
      </p:pic>
      <p:sp>
        <p:nvSpPr>
          <p:cNvPr id="40" name="TextBox 39">
            <a:extLst>
              <a:ext uri="{FF2B5EF4-FFF2-40B4-BE49-F238E27FC236}">
                <a16:creationId xmlns:a16="http://schemas.microsoft.com/office/drawing/2014/main" xmlns="" id="{30F870AF-4E3E-44D6-A379-1769EF32B721}"/>
              </a:ext>
            </a:extLst>
          </p:cNvPr>
          <p:cNvSpPr txBox="1"/>
          <p:nvPr/>
        </p:nvSpPr>
        <p:spPr>
          <a:xfrm>
            <a:off x="2953362" y="1500319"/>
            <a:ext cx="1134126" cy="338554"/>
          </a:xfrm>
          <a:prstGeom prst="rect">
            <a:avLst/>
          </a:prstGeom>
          <a:noFill/>
        </p:spPr>
        <p:txBody>
          <a:bodyPr wrap="square" rtlCol="0">
            <a:spAutoFit/>
          </a:bodyPr>
          <a:lstStyle/>
          <a:p>
            <a:r>
              <a:rPr lang="en-IN" sz="1600" dirty="0"/>
              <a:t>Before</a:t>
            </a:r>
          </a:p>
        </p:txBody>
      </p:sp>
      <p:sp>
        <p:nvSpPr>
          <p:cNvPr id="41" name="TextBox 40">
            <a:extLst>
              <a:ext uri="{FF2B5EF4-FFF2-40B4-BE49-F238E27FC236}">
                <a16:creationId xmlns:a16="http://schemas.microsoft.com/office/drawing/2014/main" xmlns="" id="{E03F3727-F2BB-41C7-8AB8-58712324D498}"/>
              </a:ext>
            </a:extLst>
          </p:cNvPr>
          <p:cNvSpPr txBox="1"/>
          <p:nvPr/>
        </p:nvSpPr>
        <p:spPr>
          <a:xfrm>
            <a:off x="7993922" y="1452488"/>
            <a:ext cx="1134126" cy="338554"/>
          </a:xfrm>
          <a:prstGeom prst="rect">
            <a:avLst/>
          </a:prstGeom>
          <a:noFill/>
        </p:spPr>
        <p:txBody>
          <a:bodyPr wrap="square" rtlCol="0">
            <a:spAutoFit/>
          </a:bodyPr>
          <a:lstStyle/>
          <a:p>
            <a:r>
              <a:rPr lang="en-IN" sz="1600" dirty="0"/>
              <a:t>After</a:t>
            </a:r>
          </a:p>
        </p:txBody>
      </p:sp>
      <p:sp>
        <p:nvSpPr>
          <p:cNvPr id="42" name="TextBox 41">
            <a:extLst>
              <a:ext uri="{FF2B5EF4-FFF2-40B4-BE49-F238E27FC236}">
                <a16:creationId xmlns:a16="http://schemas.microsoft.com/office/drawing/2014/main" xmlns="" id="{BB1F7E32-5F8E-46C8-8D75-CC58667B1CA2}"/>
              </a:ext>
            </a:extLst>
          </p:cNvPr>
          <p:cNvSpPr txBox="1"/>
          <p:nvPr/>
        </p:nvSpPr>
        <p:spPr>
          <a:xfrm>
            <a:off x="7993922" y="4842077"/>
            <a:ext cx="1134126" cy="338554"/>
          </a:xfrm>
          <a:prstGeom prst="rect">
            <a:avLst/>
          </a:prstGeom>
          <a:noFill/>
        </p:spPr>
        <p:txBody>
          <a:bodyPr wrap="square" rtlCol="0">
            <a:spAutoFit/>
          </a:bodyPr>
          <a:lstStyle/>
          <a:p>
            <a:r>
              <a:rPr lang="en-IN" sz="1600" dirty="0"/>
              <a:t>Laminates</a:t>
            </a:r>
          </a:p>
        </p:txBody>
      </p:sp>
      <p:sp>
        <p:nvSpPr>
          <p:cNvPr id="43" name="TextBox 42">
            <a:extLst>
              <a:ext uri="{FF2B5EF4-FFF2-40B4-BE49-F238E27FC236}">
                <a16:creationId xmlns:a16="http://schemas.microsoft.com/office/drawing/2014/main" xmlns="" id="{1B77589E-843D-4D0C-AD3C-1CAECB8E7250}"/>
              </a:ext>
            </a:extLst>
          </p:cNvPr>
          <p:cNvSpPr txBox="1"/>
          <p:nvPr/>
        </p:nvSpPr>
        <p:spPr>
          <a:xfrm>
            <a:off x="2368722" y="4906001"/>
            <a:ext cx="1989221" cy="338554"/>
          </a:xfrm>
          <a:prstGeom prst="rect">
            <a:avLst/>
          </a:prstGeom>
          <a:noFill/>
        </p:spPr>
        <p:txBody>
          <a:bodyPr wrap="square" rtlCol="0">
            <a:spAutoFit/>
          </a:bodyPr>
          <a:lstStyle/>
          <a:p>
            <a:r>
              <a:rPr lang="en-IN" sz="1600" dirty="0"/>
              <a:t>Normal poly pouches</a:t>
            </a:r>
          </a:p>
        </p:txBody>
      </p:sp>
      <p:sp>
        <p:nvSpPr>
          <p:cNvPr id="44" name="TextBox 43">
            <a:extLst>
              <a:ext uri="{FF2B5EF4-FFF2-40B4-BE49-F238E27FC236}">
                <a16:creationId xmlns:a16="http://schemas.microsoft.com/office/drawing/2014/main" xmlns="" id="{3FED5391-689D-4781-9839-B3FC599441C6}"/>
              </a:ext>
            </a:extLst>
          </p:cNvPr>
          <p:cNvSpPr txBox="1"/>
          <p:nvPr/>
        </p:nvSpPr>
        <p:spPr>
          <a:xfrm>
            <a:off x="6589112" y="5206083"/>
            <a:ext cx="4059451" cy="830997"/>
          </a:xfrm>
          <a:prstGeom prst="rect">
            <a:avLst/>
          </a:prstGeom>
          <a:noFill/>
        </p:spPr>
        <p:txBody>
          <a:bodyPr wrap="square" rtlCol="0">
            <a:spAutoFit/>
          </a:bodyPr>
          <a:lstStyle/>
          <a:p>
            <a:r>
              <a:rPr lang="en-IN" sz="1600" dirty="0"/>
              <a:t>Laminates are multilayer film which has ;-</a:t>
            </a:r>
          </a:p>
          <a:p>
            <a:pPr marL="228600" indent="-228600">
              <a:buAutoNum type="arabicPeriod"/>
            </a:pPr>
            <a:r>
              <a:rPr lang="en-IN" sz="1600" dirty="0"/>
              <a:t>Better strength than normal poly pouches . </a:t>
            </a:r>
          </a:p>
          <a:p>
            <a:pPr marL="228600" indent="-228600">
              <a:buAutoNum type="arabicPeriod"/>
            </a:pPr>
            <a:r>
              <a:rPr lang="en-IN" sz="1600" dirty="0"/>
              <a:t>Long lasting printing quality .  </a:t>
            </a:r>
          </a:p>
        </p:txBody>
      </p:sp>
    </p:spTree>
    <p:extLst>
      <p:ext uri="{BB962C8B-B14F-4D97-AF65-F5344CB8AC3E}">
        <p14:creationId xmlns:p14="http://schemas.microsoft.com/office/powerpoint/2010/main" val="703582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0" y="523100"/>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18" name="TextBox 17">
            <a:extLst>
              <a:ext uri="{FF2B5EF4-FFF2-40B4-BE49-F238E27FC236}">
                <a16:creationId xmlns:a16="http://schemas.microsoft.com/office/drawing/2014/main" xmlns="" id="{690C5EB7-DD51-40C5-8719-C75E06CB497E}"/>
              </a:ext>
            </a:extLst>
          </p:cNvPr>
          <p:cNvSpPr txBox="1"/>
          <p:nvPr/>
        </p:nvSpPr>
        <p:spPr>
          <a:xfrm>
            <a:off x="126119" y="110356"/>
            <a:ext cx="2707601" cy="461665"/>
          </a:xfrm>
          <a:prstGeom prst="rect">
            <a:avLst/>
          </a:prstGeom>
          <a:noFill/>
        </p:spPr>
        <p:txBody>
          <a:bodyPr wrap="none" rtlCol="0">
            <a:spAutoFit/>
          </a:bodyPr>
          <a:lstStyle/>
          <a:p>
            <a:r>
              <a:rPr lang="en-IN" sz="2400" b="1" dirty="0"/>
              <a:t>Packaging Solutions</a:t>
            </a:r>
          </a:p>
        </p:txBody>
      </p:sp>
      <p:sp>
        <p:nvSpPr>
          <p:cNvPr id="26" name="TextBox 25">
            <a:extLst>
              <a:ext uri="{FF2B5EF4-FFF2-40B4-BE49-F238E27FC236}">
                <a16:creationId xmlns:a16="http://schemas.microsoft.com/office/drawing/2014/main" xmlns="" id="{C636AE91-2ED9-4F9B-B4AE-E8700BB24749}"/>
              </a:ext>
            </a:extLst>
          </p:cNvPr>
          <p:cNvSpPr txBox="1"/>
          <p:nvPr/>
        </p:nvSpPr>
        <p:spPr>
          <a:xfrm>
            <a:off x="4755926" y="341584"/>
            <a:ext cx="2685992" cy="461665"/>
          </a:xfrm>
          <a:prstGeom prst="rect">
            <a:avLst/>
          </a:prstGeom>
          <a:noFill/>
        </p:spPr>
        <p:txBody>
          <a:bodyPr wrap="none" rtlCol="0">
            <a:spAutoFit/>
          </a:bodyPr>
          <a:lstStyle/>
          <a:p>
            <a:r>
              <a:rPr lang="en-IN" sz="2400" dirty="0">
                <a:effectLst>
                  <a:outerShdw blurRad="38100" dist="38100" dir="2700000" algn="tl">
                    <a:srgbClr val="000000">
                      <a:alpha val="43137"/>
                    </a:srgbClr>
                  </a:outerShdw>
                </a:effectLst>
              </a:rPr>
              <a:t>Ingenious Solutions </a:t>
            </a:r>
          </a:p>
        </p:txBody>
      </p:sp>
      <p:pic>
        <p:nvPicPr>
          <p:cNvPr id="27" name="Picture 26">
            <a:extLst>
              <a:ext uri="{FF2B5EF4-FFF2-40B4-BE49-F238E27FC236}">
                <a16:creationId xmlns:a16="http://schemas.microsoft.com/office/drawing/2014/main" xmlns="" id="{113BE08A-BD70-4F5F-9228-6B590A415CE5}"/>
              </a:ext>
            </a:extLst>
          </p:cNvPr>
          <p:cNvPicPr>
            <a:picLocks noChangeAspect="1"/>
          </p:cNvPicPr>
          <p:nvPr/>
        </p:nvPicPr>
        <p:blipFill rotWithShape="1">
          <a:blip r:embed="rId7"/>
          <a:srcRect b="72720"/>
          <a:stretch/>
        </p:blipFill>
        <p:spPr>
          <a:xfrm>
            <a:off x="2167125" y="1504628"/>
            <a:ext cx="2751722" cy="2163627"/>
          </a:xfrm>
          <a:prstGeom prst="rect">
            <a:avLst/>
          </a:prstGeom>
        </p:spPr>
      </p:pic>
      <p:pic>
        <p:nvPicPr>
          <p:cNvPr id="28" name="Picture 27">
            <a:extLst>
              <a:ext uri="{FF2B5EF4-FFF2-40B4-BE49-F238E27FC236}">
                <a16:creationId xmlns:a16="http://schemas.microsoft.com/office/drawing/2014/main" xmlns="" id="{F376C692-0CBC-45C5-B5FF-17F0305BCE1A}"/>
              </a:ext>
            </a:extLst>
          </p:cNvPr>
          <p:cNvPicPr>
            <a:picLocks noChangeAspect="1"/>
          </p:cNvPicPr>
          <p:nvPr/>
        </p:nvPicPr>
        <p:blipFill>
          <a:blip r:embed="rId8"/>
          <a:stretch>
            <a:fillRect/>
          </a:stretch>
        </p:blipFill>
        <p:spPr>
          <a:xfrm>
            <a:off x="2142679" y="4139690"/>
            <a:ext cx="2791934" cy="1806256"/>
          </a:xfrm>
          <a:prstGeom prst="rect">
            <a:avLst/>
          </a:prstGeom>
        </p:spPr>
      </p:pic>
      <p:sp>
        <p:nvSpPr>
          <p:cNvPr id="31" name="TextBox 30">
            <a:extLst>
              <a:ext uri="{FF2B5EF4-FFF2-40B4-BE49-F238E27FC236}">
                <a16:creationId xmlns:a16="http://schemas.microsoft.com/office/drawing/2014/main" xmlns="" id="{4C65730E-BC47-4112-AA43-88062E1F91AF}"/>
              </a:ext>
            </a:extLst>
          </p:cNvPr>
          <p:cNvSpPr txBox="1"/>
          <p:nvPr/>
        </p:nvSpPr>
        <p:spPr>
          <a:xfrm>
            <a:off x="3126789" y="1137712"/>
            <a:ext cx="1134126" cy="338554"/>
          </a:xfrm>
          <a:prstGeom prst="rect">
            <a:avLst/>
          </a:prstGeom>
          <a:noFill/>
        </p:spPr>
        <p:txBody>
          <a:bodyPr wrap="square" rtlCol="0">
            <a:spAutoFit/>
          </a:bodyPr>
          <a:lstStyle/>
          <a:p>
            <a:r>
              <a:rPr lang="en-IN" sz="1600" dirty="0"/>
              <a:t>Before</a:t>
            </a:r>
          </a:p>
        </p:txBody>
      </p:sp>
      <p:sp>
        <p:nvSpPr>
          <p:cNvPr id="32" name="TextBox 31">
            <a:extLst>
              <a:ext uri="{FF2B5EF4-FFF2-40B4-BE49-F238E27FC236}">
                <a16:creationId xmlns:a16="http://schemas.microsoft.com/office/drawing/2014/main" xmlns="" id="{7126479B-4618-4283-ABE5-13B9C21D0EC3}"/>
              </a:ext>
            </a:extLst>
          </p:cNvPr>
          <p:cNvSpPr txBox="1"/>
          <p:nvPr/>
        </p:nvSpPr>
        <p:spPr>
          <a:xfrm>
            <a:off x="3185446" y="3801550"/>
            <a:ext cx="1134126" cy="338554"/>
          </a:xfrm>
          <a:prstGeom prst="rect">
            <a:avLst/>
          </a:prstGeom>
          <a:noFill/>
        </p:spPr>
        <p:txBody>
          <a:bodyPr wrap="square" rtlCol="0">
            <a:spAutoFit/>
          </a:bodyPr>
          <a:lstStyle/>
          <a:p>
            <a:r>
              <a:rPr lang="en-IN" sz="1600" dirty="0"/>
              <a:t>After</a:t>
            </a:r>
          </a:p>
        </p:txBody>
      </p:sp>
      <p:pic>
        <p:nvPicPr>
          <p:cNvPr id="33" name="Picture 32">
            <a:extLst>
              <a:ext uri="{FF2B5EF4-FFF2-40B4-BE49-F238E27FC236}">
                <a16:creationId xmlns:a16="http://schemas.microsoft.com/office/drawing/2014/main" xmlns="" id="{B50D5FAD-27FA-4BF5-A3BA-809C0FD215AC}"/>
              </a:ext>
            </a:extLst>
          </p:cNvPr>
          <p:cNvPicPr>
            <a:picLocks noChangeAspect="1"/>
          </p:cNvPicPr>
          <p:nvPr/>
        </p:nvPicPr>
        <p:blipFill>
          <a:blip r:embed="rId9"/>
          <a:stretch>
            <a:fillRect/>
          </a:stretch>
        </p:blipFill>
        <p:spPr>
          <a:xfrm>
            <a:off x="7662450" y="1424778"/>
            <a:ext cx="2427481" cy="2402836"/>
          </a:xfrm>
          <a:prstGeom prst="rect">
            <a:avLst/>
          </a:prstGeom>
        </p:spPr>
      </p:pic>
      <p:pic>
        <p:nvPicPr>
          <p:cNvPr id="34" name="Picture 33">
            <a:extLst>
              <a:ext uri="{FF2B5EF4-FFF2-40B4-BE49-F238E27FC236}">
                <a16:creationId xmlns:a16="http://schemas.microsoft.com/office/drawing/2014/main" xmlns="" id="{63C27705-D5FA-444C-B2DC-FCBACAABD19D}"/>
              </a:ext>
            </a:extLst>
          </p:cNvPr>
          <p:cNvPicPr>
            <a:picLocks noChangeAspect="1"/>
          </p:cNvPicPr>
          <p:nvPr/>
        </p:nvPicPr>
        <p:blipFill>
          <a:blip r:embed="rId10"/>
          <a:stretch>
            <a:fillRect/>
          </a:stretch>
        </p:blipFill>
        <p:spPr>
          <a:xfrm>
            <a:off x="9207062" y="4154544"/>
            <a:ext cx="2380593" cy="1974623"/>
          </a:xfrm>
          <a:prstGeom prst="rect">
            <a:avLst/>
          </a:prstGeom>
        </p:spPr>
      </p:pic>
      <p:pic>
        <p:nvPicPr>
          <p:cNvPr id="35" name="Picture 34">
            <a:extLst>
              <a:ext uri="{FF2B5EF4-FFF2-40B4-BE49-F238E27FC236}">
                <a16:creationId xmlns:a16="http://schemas.microsoft.com/office/drawing/2014/main" xmlns="" id="{271EB37F-238D-41A1-A824-A0AA85168CA5}"/>
              </a:ext>
            </a:extLst>
          </p:cNvPr>
          <p:cNvPicPr>
            <a:picLocks noChangeAspect="1"/>
          </p:cNvPicPr>
          <p:nvPr/>
        </p:nvPicPr>
        <p:blipFill>
          <a:blip r:embed="rId11"/>
          <a:stretch>
            <a:fillRect/>
          </a:stretch>
        </p:blipFill>
        <p:spPr>
          <a:xfrm>
            <a:off x="6668814" y="4165790"/>
            <a:ext cx="2337081" cy="2037710"/>
          </a:xfrm>
          <a:prstGeom prst="rect">
            <a:avLst/>
          </a:prstGeom>
        </p:spPr>
      </p:pic>
      <p:sp>
        <p:nvSpPr>
          <p:cNvPr id="36" name="TextBox 35">
            <a:extLst>
              <a:ext uri="{FF2B5EF4-FFF2-40B4-BE49-F238E27FC236}">
                <a16:creationId xmlns:a16="http://schemas.microsoft.com/office/drawing/2014/main" xmlns="" id="{33692158-659A-43B5-A647-E180BD71AD15}"/>
              </a:ext>
            </a:extLst>
          </p:cNvPr>
          <p:cNvSpPr txBox="1"/>
          <p:nvPr/>
        </p:nvSpPr>
        <p:spPr>
          <a:xfrm>
            <a:off x="8481804" y="1053630"/>
            <a:ext cx="1134126" cy="338554"/>
          </a:xfrm>
          <a:prstGeom prst="rect">
            <a:avLst/>
          </a:prstGeom>
          <a:noFill/>
        </p:spPr>
        <p:txBody>
          <a:bodyPr wrap="square" rtlCol="0">
            <a:spAutoFit/>
          </a:bodyPr>
          <a:lstStyle/>
          <a:p>
            <a:r>
              <a:rPr lang="en-IN" sz="1600" dirty="0"/>
              <a:t>Before</a:t>
            </a:r>
          </a:p>
        </p:txBody>
      </p:sp>
      <p:sp>
        <p:nvSpPr>
          <p:cNvPr id="37" name="TextBox 36">
            <a:extLst>
              <a:ext uri="{FF2B5EF4-FFF2-40B4-BE49-F238E27FC236}">
                <a16:creationId xmlns:a16="http://schemas.microsoft.com/office/drawing/2014/main" xmlns="" id="{A4AFF65B-40EE-4B20-B329-DB55F0D1F9BE}"/>
              </a:ext>
            </a:extLst>
          </p:cNvPr>
          <p:cNvSpPr txBox="1"/>
          <p:nvPr/>
        </p:nvSpPr>
        <p:spPr>
          <a:xfrm>
            <a:off x="8713887" y="3796295"/>
            <a:ext cx="1134126" cy="338554"/>
          </a:xfrm>
          <a:prstGeom prst="rect">
            <a:avLst/>
          </a:prstGeom>
          <a:noFill/>
        </p:spPr>
        <p:txBody>
          <a:bodyPr wrap="square" rtlCol="0">
            <a:spAutoFit/>
          </a:bodyPr>
          <a:lstStyle/>
          <a:p>
            <a:r>
              <a:rPr lang="en-IN" sz="1600" dirty="0"/>
              <a:t>After</a:t>
            </a:r>
          </a:p>
        </p:txBody>
      </p:sp>
      <p:sp>
        <p:nvSpPr>
          <p:cNvPr id="38" name="Arrow: Curved Down 37">
            <a:extLst>
              <a:ext uri="{FF2B5EF4-FFF2-40B4-BE49-F238E27FC236}">
                <a16:creationId xmlns:a16="http://schemas.microsoft.com/office/drawing/2014/main" xmlns="" id="{EA37FEAC-8802-4C28-BF92-80E2C073BF42}"/>
              </a:ext>
            </a:extLst>
          </p:cNvPr>
          <p:cNvSpPr/>
          <p:nvPr/>
        </p:nvSpPr>
        <p:spPr>
          <a:xfrm rot="2393508">
            <a:off x="10594376" y="3148758"/>
            <a:ext cx="1751383" cy="658289"/>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solidFill>
                <a:schemeClr val="tx1"/>
              </a:solidFill>
            </a:endParaRPr>
          </a:p>
        </p:txBody>
      </p:sp>
      <p:sp>
        <p:nvSpPr>
          <p:cNvPr id="45" name="TextBox 44">
            <a:extLst>
              <a:ext uri="{FF2B5EF4-FFF2-40B4-BE49-F238E27FC236}">
                <a16:creationId xmlns:a16="http://schemas.microsoft.com/office/drawing/2014/main" xmlns="" id="{9AEF96BE-9FDA-499D-8C05-CFA6895DB5D6}"/>
              </a:ext>
            </a:extLst>
          </p:cNvPr>
          <p:cNvSpPr txBox="1"/>
          <p:nvPr/>
        </p:nvSpPr>
        <p:spPr>
          <a:xfrm>
            <a:off x="10447238" y="1994306"/>
            <a:ext cx="1203479" cy="584775"/>
          </a:xfrm>
          <a:prstGeom prst="rect">
            <a:avLst/>
          </a:prstGeom>
          <a:noFill/>
        </p:spPr>
        <p:txBody>
          <a:bodyPr wrap="square" rtlCol="0">
            <a:spAutoFit/>
          </a:bodyPr>
          <a:lstStyle/>
          <a:p>
            <a:r>
              <a:rPr lang="en-IN" sz="1600" b="1" dirty="0">
                <a:solidFill>
                  <a:srgbClr val="00B050"/>
                </a:solidFill>
              </a:rPr>
              <a:t>Sustainable Solution</a:t>
            </a:r>
          </a:p>
        </p:txBody>
      </p:sp>
      <p:sp>
        <p:nvSpPr>
          <p:cNvPr id="46" name="TextBox 45">
            <a:extLst>
              <a:ext uri="{FF2B5EF4-FFF2-40B4-BE49-F238E27FC236}">
                <a16:creationId xmlns:a16="http://schemas.microsoft.com/office/drawing/2014/main" xmlns="" id="{45D5EEF0-82D6-4312-B4EF-E3C4970DA3B0}"/>
              </a:ext>
            </a:extLst>
          </p:cNvPr>
          <p:cNvSpPr txBox="1"/>
          <p:nvPr/>
        </p:nvSpPr>
        <p:spPr>
          <a:xfrm>
            <a:off x="157615" y="3103145"/>
            <a:ext cx="1655419" cy="584775"/>
          </a:xfrm>
          <a:prstGeom prst="rect">
            <a:avLst/>
          </a:prstGeom>
          <a:noFill/>
        </p:spPr>
        <p:txBody>
          <a:bodyPr wrap="square" rtlCol="0">
            <a:spAutoFit/>
          </a:bodyPr>
          <a:lstStyle/>
          <a:p>
            <a:pPr algn="ctr"/>
            <a:r>
              <a:rPr lang="en-IN" sz="1600" dirty="0"/>
              <a:t>Gasket Packaging improvement</a:t>
            </a:r>
          </a:p>
        </p:txBody>
      </p:sp>
    </p:spTree>
    <p:extLst>
      <p:ext uri="{BB962C8B-B14F-4D97-AF65-F5344CB8AC3E}">
        <p14:creationId xmlns:p14="http://schemas.microsoft.com/office/powerpoint/2010/main" val="1011827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43B9770-4E55-45E2-8318-BF28494265FB}"/>
              </a:ext>
            </a:extLst>
          </p:cNvPr>
          <p:cNvPicPr>
            <a:picLocks noChangeAspect="1"/>
          </p:cNvPicPr>
          <p:nvPr/>
        </p:nvPicPr>
        <p:blipFill rotWithShape="1">
          <a:blip r:embed="rId3"/>
          <a:srcRect r="839"/>
          <a:stretch/>
        </p:blipFill>
        <p:spPr>
          <a:xfrm>
            <a:off x="1739797" y="805309"/>
            <a:ext cx="9311831" cy="5133722"/>
          </a:xfrm>
          <a:prstGeom prst="rect">
            <a:avLst/>
          </a:prstGeom>
        </p:spPr>
      </p:pic>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0" y="523100"/>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18" name="TextBox 17">
            <a:extLst>
              <a:ext uri="{FF2B5EF4-FFF2-40B4-BE49-F238E27FC236}">
                <a16:creationId xmlns:a16="http://schemas.microsoft.com/office/drawing/2014/main" xmlns="" id="{690C5EB7-DD51-40C5-8719-C75E06CB497E}"/>
              </a:ext>
            </a:extLst>
          </p:cNvPr>
          <p:cNvSpPr txBox="1"/>
          <p:nvPr/>
        </p:nvSpPr>
        <p:spPr>
          <a:xfrm>
            <a:off x="126119" y="110356"/>
            <a:ext cx="2707601" cy="461665"/>
          </a:xfrm>
          <a:prstGeom prst="rect">
            <a:avLst/>
          </a:prstGeom>
          <a:noFill/>
        </p:spPr>
        <p:txBody>
          <a:bodyPr wrap="none" rtlCol="0">
            <a:spAutoFit/>
          </a:bodyPr>
          <a:lstStyle/>
          <a:p>
            <a:r>
              <a:rPr lang="en-IN" sz="2400" b="1" dirty="0"/>
              <a:t>Packaging Solutions</a:t>
            </a:r>
          </a:p>
        </p:txBody>
      </p:sp>
    </p:spTree>
    <p:extLst>
      <p:ext uri="{BB962C8B-B14F-4D97-AF65-F5344CB8AC3E}">
        <p14:creationId xmlns:p14="http://schemas.microsoft.com/office/powerpoint/2010/main" val="2874039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B5A8E571-A31A-4D3F-9BEF-241AC777532D}"/>
              </a:ext>
            </a:extLst>
          </p:cNvPr>
          <p:cNvPicPr>
            <a:picLocks noChangeAspect="1"/>
          </p:cNvPicPr>
          <p:nvPr/>
        </p:nvPicPr>
        <p:blipFill rotWithShape="1">
          <a:blip r:embed="rId3"/>
          <a:srcRect l="701"/>
          <a:stretch/>
        </p:blipFill>
        <p:spPr>
          <a:xfrm>
            <a:off x="914400" y="518874"/>
            <a:ext cx="10704787" cy="5189633"/>
          </a:xfrm>
          <a:prstGeom prst="rect">
            <a:avLst/>
          </a:prstGeom>
        </p:spPr>
      </p:pic>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23" name="TextBox 22">
            <a:extLst>
              <a:ext uri="{FF2B5EF4-FFF2-40B4-BE49-F238E27FC236}">
                <a16:creationId xmlns:a16="http://schemas.microsoft.com/office/drawing/2014/main" xmlns="" id="{59BD38CC-8D52-4CDF-942E-DC9ED1C1C8E3}"/>
              </a:ext>
            </a:extLst>
          </p:cNvPr>
          <p:cNvSpPr txBox="1"/>
          <p:nvPr/>
        </p:nvSpPr>
        <p:spPr>
          <a:xfrm>
            <a:off x="126119" y="110356"/>
            <a:ext cx="2707601" cy="461665"/>
          </a:xfrm>
          <a:prstGeom prst="rect">
            <a:avLst/>
          </a:prstGeom>
          <a:noFill/>
        </p:spPr>
        <p:txBody>
          <a:bodyPr wrap="none" rtlCol="0">
            <a:spAutoFit/>
          </a:bodyPr>
          <a:lstStyle/>
          <a:p>
            <a:r>
              <a:rPr lang="en-IN" sz="2400" b="1" dirty="0"/>
              <a:t>Packaging Solutions</a:t>
            </a:r>
          </a:p>
        </p:txBody>
      </p:sp>
    </p:spTree>
    <p:extLst>
      <p:ext uri="{BB962C8B-B14F-4D97-AF65-F5344CB8AC3E}">
        <p14:creationId xmlns:p14="http://schemas.microsoft.com/office/powerpoint/2010/main" val="2408787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DFB869B-F38C-482B-8852-96354A2408A1}"/>
              </a:ext>
            </a:extLst>
          </p:cNvPr>
          <p:cNvPicPr>
            <a:picLocks noChangeAspect="1"/>
          </p:cNvPicPr>
          <p:nvPr/>
        </p:nvPicPr>
        <p:blipFill>
          <a:blip r:embed="rId3"/>
          <a:stretch>
            <a:fillRect/>
          </a:stretch>
        </p:blipFill>
        <p:spPr>
          <a:xfrm>
            <a:off x="851339" y="566171"/>
            <a:ext cx="10909738" cy="5558938"/>
          </a:xfrm>
          <a:prstGeom prst="rect">
            <a:avLst/>
          </a:prstGeom>
        </p:spPr>
      </p:pic>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0" y="591926"/>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18" name="TextBox 17">
            <a:extLst>
              <a:ext uri="{FF2B5EF4-FFF2-40B4-BE49-F238E27FC236}">
                <a16:creationId xmlns:a16="http://schemas.microsoft.com/office/drawing/2014/main" xmlns="" id="{351DDE56-713D-41A4-84AB-1218B6484705}"/>
              </a:ext>
            </a:extLst>
          </p:cNvPr>
          <p:cNvSpPr txBox="1"/>
          <p:nvPr/>
        </p:nvSpPr>
        <p:spPr>
          <a:xfrm>
            <a:off x="126119" y="110356"/>
            <a:ext cx="2707601" cy="461665"/>
          </a:xfrm>
          <a:prstGeom prst="rect">
            <a:avLst/>
          </a:prstGeom>
          <a:noFill/>
        </p:spPr>
        <p:txBody>
          <a:bodyPr wrap="none" rtlCol="0">
            <a:spAutoFit/>
          </a:bodyPr>
          <a:lstStyle/>
          <a:p>
            <a:r>
              <a:rPr lang="en-IN" sz="2400" b="1" dirty="0"/>
              <a:t>Packaging Solutions</a:t>
            </a:r>
          </a:p>
        </p:txBody>
      </p:sp>
    </p:spTree>
    <p:extLst>
      <p:ext uri="{BB962C8B-B14F-4D97-AF65-F5344CB8AC3E}">
        <p14:creationId xmlns:p14="http://schemas.microsoft.com/office/powerpoint/2010/main" val="841167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BCBA2665-0D71-4D0B-90C4-61A527A63078}"/>
              </a:ext>
            </a:extLst>
          </p:cNvPr>
          <p:cNvPicPr>
            <a:picLocks noChangeAspect="1"/>
          </p:cNvPicPr>
          <p:nvPr/>
        </p:nvPicPr>
        <p:blipFill>
          <a:blip r:embed="rId3"/>
          <a:stretch>
            <a:fillRect/>
          </a:stretch>
        </p:blipFill>
        <p:spPr>
          <a:xfrm>
            <a:off x="1639614" y="691568"/>
            <a:ext cx="9616966" cy="5322879"/>
          </a:xfrm>
          <a:prstGeom prst="rect">
            <a:avLst/>
          </a:prstGeom>
        </p:spPr>
      </p:pic>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18" name="TextBox 17">
            <a:extLst>
              <a:ext uri="{FF2B5EF4-FFF2-40B4-BE49-F238E27FC236}">
                <a16:creationId xmlns:a16="http://schemas.microsoft.com/office/drawing/2014/main" xmlns="" id="{2CE88C68-D566-4DA8-8D44-516063D45C5E}"/>
              </a:ext>
            </a:extLst>
          </p:cNvPr>
          <p:cNvSpPr txBox="1"/>
          <p:nvPr/>
        </p:nvSpPr>
        <p:spPr>
          <a:xfrm>
            <a:off x="126119" y="110356"/>
            <a:ext cx="2707601" cy="461665"/>
          </a:xfrm>
          <a:prstGeom prst="rect">
            <a:avLst/>
          </a:prstGeom>
          <a:noFill/>
        </p:spPr>
        <p:txBody>
          <a:bodyPr wrap="none" rtlCol="0">
            <a:spAutoFit/>
          </a:bodyPr>
          <a:lstStyle/>
          <a:p>
            <a:r>
              <a:rPr lang="en-IN" sz="2400" b="1" dirty="0"/>
              <a:t>Packaging Solutions</a:t>
            </a:r>
          </a:p>
        </p:txBody>
      </p:sp>
    </p:spTree>
    <p:extLst>
      <p:ext uri="{BB962C8B-B14F-4D97-AF65-F5344CB8AC3E}">
        <p14:creationId xmlns:p14="http://schemas.microsoft.com/office/powerpoint/2010/main" val="11137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18" name="TextBox 17">
            <a:extLst>
              <a:ext uri="{FF2B5EF4-FFF2-40B4-BE49-F238E27FC236}">
                <a16:creationId xmlns:a16="http://schemas.microsoft.com/office/drawing/2014/main" xmlns="" id="{7493B54A-F4DD-4036-9892-E21855305F11}"/>
              </a:ext>
            </a:extLst>
          </p:cNvPr>
          <p:cNvSpPr txBox="1"/>
          <p:nvPr/>
        </p:nvSpPr>
        <p:spPr>
          <a:xfrm>
            <a:off x="126119" y="110356"/>
            <a:ext cx="2707601" cy="461665"/>
          </a:xfrm>
          <a:prstGeom prst="rect">
            <a:avLst/>
          </a:prstGeom>
          <a:noFill/>
        </p:spPr>
        <p:txBody>
          <a:bodyPr wrap="none" rtlCol="0">
            <a:spAutoFit/>
          </a:bodyPr>
          <a:lstStyle/>
          <a:p>
            <a:r>
              <a:rPr lang="en-IN" sz="2400" b="1" dirty="0"/>
              <a:t>Packaging Solutions</a:t>
            </a:r>
          </a:p>
        </p:txBody>
      </p:sp>
      <p:sp>
        <p:nvSpPr>
          <p:cNvPr id="23" name="TextBox 22">
            <a:extLst>
              <a:ext uri="{FF2B5EF4-FFF2-40B4-BE49-F238E27FC236}">
                <a16:creationId xmlns:a16="http://schemas.microsoft.com/office/drawing/2014/main" xmlns="" id="{307E255B-6221-4D91-B8B6-0F352A9CBCC1}"/>
              </a:ext>
            </a:extLst>
          </p:cNvPr>
          <p:cNvSpPr txBox="1"/>
          <p:nvPr/>
        </p:nvSpPr>
        <p:spPr>
          <a:xfrm>
            <a:off x="2080202" y="1593999"/>
            <a:ext cx="8788111" cy="2308324"/>
          </a:xfrm>
          <a:prstGeom prst="rect">
            <a:avLst/>
          </a:prstGeom>
          <a:noFill/>
        </p:spPr>
        <p:txBody>
          <a:bodyPr wrap="none" rtlCol="0">
            <a:spAutoFit/>
          </a:bodyPr>
          <a:lstStyle/>
          <a:p>
            <a:r>
              <a:rPr lang="en-IN" sz="7200" b="1" dirty="0"/>
              <a:t>Ingenious ‘</a:t>
            </a:r>
            <a:r>
              <a:rPr lang="en-IN" sz="7200" b="1" dirty="0">
                <a:solidFill>
                  <a:srgbClr val="00B050"/>
                </a:solidFill>
              </a:rPr>
              <a:t>Case Study</a:t>
            </a:r>
            <a:r>
              <a:rPr lang="en-IN" sz="7200" b="1" dirty="0"/>
              <a:t>’</a:t>
            </a:r>
          </a:p>
          <a:p>
            <a:pPr algn="ctr"/>
            <a:r>
              <a:rPr lang="en-IN" sz="7200" b="1" dirty="0"/>
              <a:t>VAVE </a:t>
            </a:r>
          </a:p>
        </p:txBody>
      </p:sp>
    </p:spTree>
    <p:extLst>
      <p:ext uri="{BB962C8B-B14F-4D97-AF65-F5344CB8AC3E}">
        <p14:creationId xmlns:p14="http://schemas.microsoft.com/office/powerpoint/2010/main" val="1167826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A54B879-48DE-4B92-9CB8-6481D87CB51C}"/>
              </a:ext>
            </a:extLst>
          </p:cNvPr>
          <p:cNvPicPr>
            <a:picLocks noChangeAspect="1"/>
          </p:cNvPicPr>
          <p:nvPr/>
        </p:nvPicPr>
        <p:blipFill rotWithShape="1">
          <a:blip r:embed="rId3"/>
          <a:srcRect l="8604" t="15221" r="24702" b="15433"/>
          <a:stretch/>
        </p:blipFill>
        <p:spPr>
          <a:xfrm>
            <a:off x="1385157" y="298157"/>
            <a:ext cx="9524582" cy="5570543"/>
          </a:xfrm>
          <a:prstGeom prst="rect">
            <a:avLst/>
          </a:prstGeom>
        </p:spPr>
      </p:pic>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18" name="TextBox 17">
            <a:extLst>
              <a:ext uri="{FF2B5EF4-FFF2-40B4-BE49-F238E27FC236}">
                <a16:creationId xmlns:a16="http://schemas.microsoft.com/office/drawing/2014/main" xmlns="" id="{7493B54A-F4DD-4036-9892-E21855305F11}"/>
              </a:ext>
            </a:extLst>
          </p:cNvPr>
          <p:cNvSpPr txBox="1"/>
          <p:nvPr/>
        </p:nvSpPr>
        <p:spPr>
          <a:xfrm>
            <a:off x="126119" y="110356"/>
            <a:ext cx="2707601" cy="461665"/>
          </a:xfrm>
          <a:prstGeom prst="rect">
            <a:avLst/>
          </a:prstGeom>
          <a:noFill/>
        </p:spPr>
        <p:txBody>
          <a:bodyPr wrap="none" rtlCol="0">
            <a:spAutoFit/>
          </a:bodyPr>
          <a:lstStyle/>
          <a:p>
            <a:r>
              <a:rPr lang="en-IN" sz="2400" b="1" dirty="0"/>
              <a:t>Packaging Solutions</a:t>
            </a:r>
          </a:p>
        </p:txBody>
      </p:sp>
    </p:spTree>
    <p:extLst>
      <p:ext uri="{BB962C8B-B14F-4D97-AF65-F5344CB8AC3E}">
        <p14:creationId xmlns:p14="http://schemas.microsoft.com/office/powerpoint/2010/main" val="2583564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pic>
        <p:nvPicPr>
          <p:cNvPr id="23" name="Picture 22">
            <a:extLst>
              <a:ext uri="{FF2B5EF4-FFF2-40B4-BE49-F238E27FC236}">
                <a16:creationId xmlns:a16="http://schemas.microsoft.com/office/drawing/2014/main" xmlns="" id="{2C86304F-91A4-45D8-8D5C-AADF7FF7FF38}"/>
              </a:ext>
            </a:extLst>
          </p:cNvPr>
          <p:cNvPicPr>
            <a:picLocks noChangeAspect="1"/>
          </p:cNvPicPr>
          <p:nvPr/>
        </p:nvPicPr>
        <p:blipFill>
          <a:blip r:embed="rId7"/>
          <a:stretch>
            <a:fillRect/>
          </a:stretch>
        </p:blipFill>
        <p:spPr>
          <a:xfrm>
            <a:off x="0" y="1277007"/>
            <a:ext cx="12191999" cy="4887310"/>
          </a:xfrm>
          <a:prstGeom prst="rect">
            <a:avLst/>
          </a:prstGeom>
        </p:spPr>
      </p:pic>
      <p:sp>
        <p:nvSpPr>
          <p:cNvPr id="24" name="TextBox 23">
            <a:extLst>
              <a:ext uri="{FF2B5EF4-FFF2-40B4-BE49-F238E27FC236}">
                <a16:creationId xmlns:a16="http://schemas.microsoft.com/office/drawing/2014/main" xmlns="" id="{F3233B9B-B4F8-4926-894C-E1FE593B5A64}"/>
              </a:ext>
            </a:extLst>
          </p:cNvPr>
          <p:cNvSpPr txBox="1"/>
          <p:nvPr/>
        </p:nvSpPr>
        <p:spPr>
          <a:xfrm>
            <a:off x="4225149" y="141885"/>
            <a:ext cx="3732112" cy="1200329"/>
          </a:xfrm>
          <a:prstGeom prst="rect">
            <a:avLst/>
          </a:prstGeom>
          <a:noFill/>
        </p:spPr>
        <p:txBody>
          <a:bodyPr wrap="none" rtlCol="0">
            <a:spAutoFit/>
          </a:bodyPr>
          <a:lstStyle/>
          <a:p>
            <a:r>
              <a:rPr lang="en-IN" sz="7200" b="1" dirty="0"/>
              <a:t>About Us</a:t>
            </a:r>
          </a:p>
        </p:txBody>
      </p:sp>
      <p:sp>
        <p:nvSpPr>
          <p:cNvPr id="25" name="TextBox 24">
            <a:extLst>
              <a:ext uri="{FF2B5EF4-FFF2-40B4-BE49-F238E27FC236}">
                <a16:creationId xmlns:a16="http://schemas.microsoft.com/office/drawing/2014/main" xmlns="" id="{AE9AB968-CF33-44DA-90EA-272F6B7ED382}"/>
              </a:ext>
            </a:extLst>
          </p:cNvPr>
          <p:cNvSpPr txBox="1"/>
          <p:nvPr/>
        </p:nvSpPr>
        <p:spPr>
          <a:xfrm>
            <a:off x="330862" y="4015581"/>
            <a:ext cx="3270613" cy="1569660"/>
          </a:xfrm>
          <a:prstGeom prst="rect">
            <a:avLst/>
          </a:prstGeom>
          <a:noFill/>
        </p:spPr>
        <p:txBody>
          <a:bodyPr wrap="square" rtlCol="0">
            <a:spAutoFit/>
          </a:bodyPr>
          <a:lstStyle/>
          <a:p>
            <a:pPr algn="just"/>
            <a:r>
              <a:rPr lang="en-IN" sz="2400" dirty="0"/>
              <a:t>Inherent with business ethics and skill sets for design and deployment of solution. </a:t>
            </a:r>
          </a:p>
        </p:txBody>
      </p:sp>
      <p:sp>
        <p:nvSpPr>
          <p:cNvPr id="26" name="TextBox 25">
            <a:extLst>
              <a:ext uri="{FF2B5EF4-FFF2-40B4-BE49-F238E27FC236}">
                <a16:creationId xmlns:a16="http://schemas.microsoft.com/office/drawing/2014/main" xmlns="" id="{44B2C30A-4AFB-488C-BE18-1C468563952B}"/>
              </a:ext>
            </a:extLst>
          </p:cNvPr>
          <p:cNvSpPr txBox="1"/>
          <p:nvPr/>
        </p:nvSpPr>
        <p:spPr>
          <a:xfrm>
            <a:off x="68308" y="131379"/>
            <a:ext cx="2600392" cy="461665"/>
          </a:xfrm>
          <a:prstGeom prst="rect">
            <a:avLst/>
          </a:prstGeom>
          <a:noFill/>
        </p:spPr>
        <p:txBody>
          <a:bodyPr wrap="none" rtlCol="0">
            <a:spAutoFit/>
          </a:bodyPr>
          <a:lstStyle/>
          <a:p>
            <a:r>
              <a:rPr lang="en-IN" sz="2400" b="1" dirty="0"/>
              <a:t>Ingenious Glimpse </a:t>
            </a:r>
          </a:p>
        </p:txBody>
      </p:sp>
      <p:sp>
        <p:nvSpPr>
          <p:cNvPr id="27" name="TextBox 26">
            <a:extLst>
              <a:ext uri="{FF2B5EF4-FFF2-40B4-BE49-F238E27FC236}">
                <a16:creationId xmlns:a16="http://schemas.microsoft.com/office/drawing/2014/main" xmlns="" id="{8476A863-0472-4812-8F4A-9EF2B91FC63C}"/>
              </a:ext>
            </a:extLst>
          </p:cNvPr>
          <p:cNvSpPr txBox="1"/>
          <p:nvPr/>
        </p:nvSpPr>
        <p:spPr>
          <a:xfrm>
            <a:off x="4363471" y="3992669"/>
            <a:ext cx="3566584" cy="1569660"/>
          </a:xfrm>
          <a:prstGeom prst="rect">
            <a:avLst/>
          </a:prstGeom>
          <a:noFill/>
        </p:spPr>
        <p:txBody>
          <a:bodyPr wrap="square" rtlCol="0">
            <a:spAutoFit/>
          </a:bodyPr>
          <a:lstStyle/>
          <a:p>
            <a:r>
              <a:rPr lang="en-IN" sz="2400" dirty="0"/>
              <a:t>No Box to Box replacement – innovation is the zest of Ingenious with out of the box ideology. </a:t>
            </a:r>
          </a:p>
        </p:txBody>
      </p:sp>
      <p:sp>
        <p:nvSpPr>
          <p:cNvPr id="28" name="TextBox 27">
            <a:extLst>
              <a:ext uri="{FF2B5EF4-FFF2-40B4-BE49-F238E27FC236}">
                <a16:creationId xmlns:a16="http://schemas.microsoft.com/office/drawing/2014/main" xmlns="" id="{0F33A723-6D81-44DB-8792-1F4147171CBC}"/>
              </a:ext>
            </a:extLst>
          </p:cNvPr>
          <p:cNvSpPr txBox="1"/>
          <p:nvPr/>
        </p:nvSpPr>
        <p:spPr>
          <a:xfrm>
            <a:off x="8500763" y="3964711"/>
            <a:ext cx="3270613" cy="1569660"/>
          </a:xfrm>
          <a:prstGeom prst="rect">
            <a:avLst/>
          </a:prstGeom>
          <a:noFill/>
        </p:spPr>
        <p:txBody>
          <a:bodyPr wrap="square" rtlCol="0">
            <a:spAutoFit/>
          </a:bodyPr>
          <a:lstStyle/>
          <a:p>
            <a:r>
              <a:rPr lang="en-IN" sz="2400" dirty="0"/>
              <a:t>Team of educated and highly experienced people in the real field of operations.</a:t>
            </a:r>
          </a:p>
        </p:txBody>
      </p:sp>
    </p:spTree>
    <p:extLst>
      <p:ext uri="{BB962C8B-B14F-4D97-AF65-F5344CB8AC3E}">
        <p14:creationId xmlns:p14="http://schemas.microsoft.com/office/powerpoint/2010/main" val="3241478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71B7CB2E-1797-4216-AFBB-F16CB6300451}"/>
              </a:ext>
            </a:extLst>
          </p:cNvPr>
          <p:cNvPicPr>
            <a:picLocks noChangeAspect="1"/>
          </p:cNvPicPr>
          <p:nvPr/>
        </p:nvPicPr>
        <p:blipFill>
          <a:blip r:embed="rId3"/>
          <a:stretch>
            <a:fillRect/>
          </a:stretch>
        </p:blipFill>
        <p:spPr>
          <a:xfrm>
            <a:off x="1330126" y="342580"/>
            <a:ext cx="9847626" cy="5752725"/>
          </a:xfrm>
          <a:prstGeom prst="rect">
            <a:avLst/>
          </a:prstGeom>
        </p:spPr>
      </p:pic>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18" name="TextBox 17">
            <a:extLst>
              <a:ext uri="{FF2B5EF4-FFF2-40B4-BE49-F238E27FC236}">
                <a16:creationId xmlns:a16="http://schemas.microsoft.com/office/drawing/2014/main" xmlns="" id="{369028A3-FB56-4B95-A936-1A20C0672102}"/>
              </a:ext>
            </a:extLst>
          </p:cNvPr>
          <p:cNvSpPr txBox="1"/>
          <p:nvPr/>
        </p:nvSpPr>
        <p:spPr>
          <a:xfrm>
            <a:off x="126119" y="110356"/>
            <a:ext cx="2707601" cy="461665"/>
          </a:xfrm>
          <a:prstGeom prst="rect">
            <a:avLst/>
          </a:prstGeom>
          <a:noFill/>
        </p:spPr>
        <p:txBody>
          <a:bodyPr wrap="none" rtlCol="0">
            <a:spAutoFit/>
          </a:bodyPr>
          <a:lstStyle/>
          <a:p>
            <a:r>
              <a:rPr lang="en-IN" sz="2400" b="1" dirty="0"/>
              <a:t>Packaging Solutions</a:t>
            </a:r>
          </a:p>
        </p:txBody>
      </p:sp>
    </p:spTree>
    <p:extLst>
      <p:ext uri="{BB962C8B-B14F-4D97-AF65-F5344CB8AC3E}">
        <p14:creationId xmlns:p14="http://schemas.microsoft.com/office/powerpoint/2010/main" val="3098789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B772D9E2-2545-44BB-8CAA-95CE4C841FD5}"/>
              </a:ext>
            </a:extLst>
          </p:cNvPr>
          <p:cNvPicPr>
            <a:picLocks noChangeAspect="1"/>
          </p:cNvPicPr>
          <p:nvPr/>
        </p:nvPicPr>
        <p:blipFill rotWithShape="1">
          <a:blip r:embed="rId3"/>
          <a:srcRect l="11165" t="14767" r="26371" b="16702"/>
          <a:stretch/>
        </p:blipFill>
        <p:spPr>
          <a:xfrm>
            <a:off x="2012673" y="614070"/>
            <a:ext cx="8518694" cy="5257099"/>
          </a:xfrm>
          <a:prstGeom prst="rect">
            <a:avLst/>
          </a:prstGeom>
        </p:spPr>
      </p:pic>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18" name="TextBox 17">
            <a:extLst>
              <a:ext uri="{FF2B5EF4-FFF2-40B4-BE49-F238E27FC236}">
                <a16:creationId xmlns:a16="http://schemas.microsoft.com/office/drawing/2014/main" xmlns="" id="{721A7157-466F-4628-864D-1E5297482C46}"/>
              </a:ext>
            </a:extLst>
          </p:cNvPr>
          <p:cNvSpPr txBox="1"/>
          <p:nvPr/>
        </p:nvSpPr>
        <p:spPr>
          <a:xfrm>
            <a:off x="126119" y="110356"/>
            <a:ext cx="2707601" cy="461665"/>
          </a:xfrm>
          <a:prstGeom prst="rect">
            <a:avLst/>
          </a:prstGeom>
          <a:noFill/>
        </p:spPr>
        <p:txBody>
          <a:bodyPr wrap="none" rtlCol="0">
            <a:spAutoFit/>
          </a:bodyPr>
          <a:lstStyle/>
          <a:p>
            <a:r>
              <a:rPr lang="en-IN" sz="2400" b="1" dirty="0"/>
              <a:t>Packaging Solutions</a:t>
            </a:r>
          </a:p>
        </p:txBody>
      </p:sp>
    </p:spTree>
    <p:extLst>
      <p:ext uri="{BB962C8B-B14F-4D97-AF65-F5344CB8AC3E}">
        <p14:creationId xmlns:p14="http://schemas.microsoft.com/office/powerpoint/2010/main" val="1649281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5E439D8-6438-4D58-94E8-96C2C6EB8149}"/>
              </a:ext>
            </a:extLst>
          </p:cNvPr>
          <p:cNvPicPr>
            <a:picLocks noChangeAspect="1"/>
          </p:cNvPicPr>
          <p:nvPr/>
        </p:nvPicPr>
        <p:blipFill rotWithShape="1">
          <a:blip r:embed="rId3"/>
          <a:srcRect l="9516" t="15628" r="26049" b="7214"/>
          <a:stretch/>
        </p:blipFill>
        <p:spPr>
          <a:xfrm>
            <a:off x="1931224" y="305198"/>
            <a:ext cx="8537079" cy="5750258"/>
          </a:xfrm>
          <a:prstGeom prst="rect">
            <a:avLst/>
          </a:prstGeom>
        </p:spPr>
      </p:pic>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18" name="TextBox 17">
            <a:extLst>
              <a:ext uri="{FF2B5EF4-FFF2-40B4-BE49-F238E27FC236}">
                <a16:creationId xmlns:a16="http://schemas.microsoft.com/office/drawing/2014/main" xmlns="" id="{EF688F78-08FD-416C-B5AD-828DC66D8294}"/>
              </a:ext>
            </a:extLst>
          </p:cNvPr>
          <p:cNvSpPr txBox="1"/>
          <p:nvPr/>
        </p:nvSpPr>
        <p:spPr>
          <a:xfrm>
            <a:off x="126119" y="110356"/>
            <a:ext cx="2707601" cy="461665"/>
          </a:xfrm>
          <a:prstGeom prst="rect">
            <a:avLst/>
          </a:prstGeom>
          <a:noFill/>
        </p:spPr>
        <p:txBody>
          <a:bodyPr wrap="none" rtlCol="0">
            <a:spAutoFit/>
          </a:bodyPr>
          <a:lstStyle/>
          <a:p>
            <a:r>
              <a:rPr lang="en-IN" sz="2400" b="1" dirty="0"/>
              <a:t>Packaging Solutions</a:t>
            </a:r>
          </a:p>
        </p:txBody>
      </p:sp>
    </p:spTree>
    <p:extLst>
      <p:ext uri="{BB962C8B-B14F-4D97-AF65-F5344CB8AC3E}">
        <p14:creationId xmlns:p14="http://schemas.microsoft.com/office/powerpoint/2010/main" val="1965006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B74A50A-02B5-496A-BAB3-7028F3E7E209}"/>
              </a:ext>
            </a:extLst>
          </p:cNvPr>
          <p:cNvPicPr>
            <a:picLocks noChangeAspect="1"/>
          </p:cNvPicPr>
          <p:nvPr/>
        </p:nvPicPr>
        <p:blipFill rotWithShape="1">
          <a:blip r:embed="rId3"/>
          <a:srcRect l="10412" t="14767" r="25806" b="7215"/>
          <a:stretch/>
        </p:blipFill>
        <p:spPr>
          <a:xfrm>
            <a:off x="1686910" y="325002"/>
            <a:ext cx="8797159" cy="5732717"/>
          </a:xfrm>
          <a:prstGeom prst="rect">
            <a:avLst/>
          </a:prstGeom>
        </p:spPr>
      </p:pic>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13" name="TextBox 12">
            <a:extLst>
              <a:ext uri="{FF2B5EF4-FFF2-40B4-BE49-F238E27FC236}">
                <a16:creationId xmlns:a16="http://schemas.microsoft.com/office/drawing/2014/main" xmlns="" id="{2776C516-0C78-4855-84C7-B72116693C26}"/>
              </a:ext>
            </a:extLst>
          </p:cNvPr>
          <p:cNvSpPr txBox="1"/>
          <p:nvPr/>
        </p:nvSpPr>
        <p:spPr>
          <a:xfrm>
            <a:off x="3558830" y="709913"/>
            <a:ext cx="3318166" cy="369332"/>
          </a:xfrm>
          <a:prstGeom prst="rect">
            <a:avLst/>
          </a:prstGeom>
          <a:noFill/>
        </p:spPr>
        <p:txBody>
          <a:bodyPr wrap="square" rtlCol="0">
            <a:spAutoFit/>
          </a:bodyPr>
          <a:lstStyle/>
          <a:p>
            <a:r>
              <a:rPr lang="en-US" dirty="0">
                <a:highlight>
                  <a:srgbClr val="00FF00"/>
                </a:highlight>
              </a:rPr>
              <a:t>                                                            </a:t>
            </a:r>
          </a:p>
        </p:txBody>
      </p:sp>
      <p:sp>
        <p:nvSpPr>
          <p:cNvPr id="23" name="TextBox 22">
            <a:extLst>
              <a:ext uri="{FF2B5EF4-FFF2-40B4-BE49-F238E27FC236}">
                <a16:creationId xmlns:a16="http://schemas.microsoft.com/office/drawing/2014/main" xmlns="" id="{D072214E-9897-445B-A503-7B8C48180104}"/>
              </a:ext>
            </a:extLst>
          </p:cNvPr>
          <p:cNvSpPr txBox="1"/>
          <p:nvPr/>
        </p:nvSpPr>
        <p:spPr>
          <a:xfrm>
            <a:off x="126119" y="110356"/>
            <a:ext cx="2707601" cy="461665"/>
          </a:xfrm>
          <a:prstGeom prst="rect">
            <a:avLst/>
          </a:prstGeom>
          <a:noFill/>
        </p:spPr>
        <p:txBody>
          <a:bodyPr wrap="none" rtlCol="0">
            <a:spAutoFit/>
          </a:bodyPr>
          <a:lstStyle/>
          <a:p>
            <a:r>
              <a:rPr lang="en-IN" sz="2400" b="1" dirty="0"/>
              <a:t>Packaging Solutions</a:t>
            </a:r>
          </a:p>
        </p:txBody>
      </p:sp>
    </p:spTree>
    <p:extLst>
      <p:ext uri="{BB962C8B-B14F-4D97-AF65-F5344CB8AC3E}">
        <p14:creationId xmlns:p14="http://schemas.microsoft.com/office/powerpoint/2010/main" val="702032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xmlns="" id="{CD08484B-061D-4607-8670-D606AD6EEE71}"/>
              </a:ext>
            </a:extLst>
          </p:cNvPr>
          <p:cNvPicPr>
            <a:picLocks noChangeAspect="1"/>
          </p:cNvPicPr>
          <p:nvPr/>
        </p:nvPicPr>
        <p:blipFill rotWithShape="1">
          <a:blip r:embed="rId3"/>
          <a:srcRect l="8234" t="15737" r="29355" b="6965"/>
          <a:stretch/>
        </p:blipFill>
        <p:spPr>
          <a:xfrm>
            <a:off x="799453" y="234169"/>
            <a:ext cx="10346768" cy="5703299"/>
          </a:xfrm>
          <a:prstGeom prst="rect">
            <a:avLst/>
          </a:prstGeom>
        </p:spPr>
      </p:pic>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13" name="TextBox 12">
            <a:extLst>
              <a:ext uri="{FF2B5EF4-FFF2-40B4-BE49-F238E27FC236}">
                <a16:creationId xmlns:a16="http://schemas.microsoft.com/office/drawing/2014/main" xmlns="" id="{2776C516-0C78-4855-84C7-B72116693C26}"/>
              </a:ext>
            </a:extLst>
          </p:cNvPr>
          <p:cNvSpPr txBox="1"/>
          <p:nvPr/>
        </p:nvSpPr>
        <p:spPr>
          <a:xfrm>
            <a:off x="3558830" y="709913"/>
            <a:ext cx="3318166" cy="369332"/>
          </a:xfrm>
          <a:prstGeom prst="rect">
            <a:avLst/>
          </a:prstGeom>
          <a:noFill/>
        </p:spPr>
        <p:txBody>
          <a:bodyPr wrap="square" rtlCol="0">
            <a:spAutoFit/>
          </a:bodyPr>
          <a:lstStyle/>
          <a:p>
            <a:r>
              <a:rPr lang="en-US" dirty="0">
                <a:highlight>
                  <a:srgbClr val="00FF00"/>
                </a:highlight>
              </a:rPr>
              <a:t>                                                            </a:t>
            </a:r>
          </a:p>
        </p:txBody>
      </p:sp>
      <p:sp>
        <p:nvSpPr>
          <p:cNvPr id="23" name="TextBox 22">
            <a:extLst>
              <a:ext uri="{FF2B5EF4-FFF2-40B4-BE49-F238E27FC236}">
                <a16:creationId xmlns:a16="http://schemas.microsoft.com/office/drawing/2014/main" xmlns="" id="{B5E8A296-8926-4F9B-83A5-FAB36A73FDE3}"/>
              </a:ext>
            </a:extLst>
          </p:cNvPr>
          <p:cNvSpPr txBox="1"/>
          <p:nvPr/>
        </p:nvSpPr>
        <p:spPr>
          <a:xfrm>
            <a:off x="126119" y="110356"/>
            <a:ext cx="2707601" cy="461665"/>
          </a:xfrm>
          <a:prstGeom prst="rect">
            <a:avLst/>
          </a:prstGeom>
          <a:noFill/>
        </p:spPr>
        <p:txBody>
          <a:bodyPr wrap="none" rtlCol="0">
            <a:spAutoFit/>
          </a:bodyPr>
          <a:lstStyle/>
          <a:p>
            <a:r>
              <a:rPr lang="en-IN" sz="2400" b="1" dirty="0"/>
              <a:t>Packaging Solutions</a:t>
            </a:r>
          </a:p>
        </p:txBody>
      </p:sp>
    </p:spTree>
    <p:extLst>
      <p:ext uri="{BB962C8B-B14F-4D97-AF65-F5344CB8AC3E}">
        <p14:creationId xmlns:p14="http://schemas.microsoft.com/office/powerpoint/2010/main" val="2813035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DB22AA1-5899-43FE-90E7-6AC7B0984679}"/>
              </a:ext>
            </a:extLst>
          </p:cNvPr>
          <p:cNvPicPr>
            <a:picLocks noChangeAspect="1"/>
          </p:cNvPicPr>
          <p:nvPr/>
        </p:nvPicPr>
        <p:blipFill rotWithShape="1">
          <a:blip r:embed="rId3"/>
          <a:srcRect l="8234" t="15737" r="24285" b="6965"/>
          <a:stretch/>
        </p:blipFill>
        <p:spPr>
          <a:xfrm>
            <a:off x="972873" y="216456"/>
            <a:ext cx="10599016" cy="6070224"/>
          </a:xfrm>
          <a:prstGeom prst="rect">
            <a:avLst/>
          </a:prstGeom>
        </p:spPr>
      </p:pic>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4">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13" name="TextBox 12">
            <a:extLst>
              <a:ext uri="{FF2B5EF4-FFF2-40B4-BE49-F238E27FC236}">
                <a16:creationId xmlns:a16="http://schemas.microsoft.com/office/drawing/2014/main" xmlns="" id="{2776C516-0C78-4855-84C7-B72116693C26}"/>
              </a:ext>
            </a:extLst>
          </p:cNvPr>
          <p:cNvSpPr txBox="1"/>
          <p:nvPr/>
        </p:nvSpPr>
        <p:spPr>
          <a:xfrm>
            <a:off x="3558830" y="709913"/>
            <a:ext cx="3318166" cy="369332"/>
          </a:xfrm>
          <a:prstGeom prst="rect">
            <a:avLst/>
          </a:prstGeom>
          <a:noFill/>
        </p:spPr>
        <p:txBody>
          <a:bodyPr wrap="square" rtlCol="0">
            <a:spAutoFit/>
          </a:bodyPr>
          <a:lstStyle/>
          <a:p>
            <a:r>
              <a:rPr lang="en-US" dirty="0">
                <a:highlight>
                  <a:srgbClr val="00FF00"/>
                </a:highlight>
              </a:rPr>
              <a:t>                                                            </a:t>
            </a:r>
          </a:p>
        </p:txBody>
      </p:sp>
      <p:sp>
        <p:nvSpPr>
          <p:cNvPr id="23" name="TextBox 22">
            <a:extLst>
              <a:ext uri="{FF2B5EF4-FFF2-40B4-BE49-F238E27FC236}">
                <a16:creationId xmlns:a16="http://schemas.microsoft.com/office/drawing/2014/main" xmlns="" id="{20EE4A00-B72E-4E4B-B56A-693DBD814446}"/>
              </a:ext>
            </a:extLst>
          </p:cNvPr>
          <p:cNvSpPr txBox="1"/>
          <p:nvPr/>
        </p:nvSpPr>
        <p:spPr>
          <a:xfrm>
            <a:off x="126119" y="110356"/>
            <a:ext cx="2707601" cy="461665"/>
          </a:xfrm>
          <a:prstGeom prst="rect">
            <a:avLst/>
          </a:prstGeom>
          <a:noFill/>
        </p:spPr>
        <p:txBody>
          <a:bodyPr wrap="none" rtlCol="0">
            <a:spAutoFit/>
          </a:bodyPr>
          <a:lstStyle/>
          <a:p>
            <a:r>
              <a:rPr lang="en-IN" sz="2400" b="1" dirty="0"/>
              <a:t>Packaging Solutions</a:t>
            </a:r>
          </a:p>
        </p:txBody>
      </p:sp>
    </p:spTree>
    <p:extLst>
      <p:ext uri="{BB962C8B-B14F-4D97-AF65-F5344CB8AC3E}">
        <p14:creationId xmlns:p14="http://schemas.microsoft.com/office/powerpoint/2010/main" val="3626836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4" name="TextBox 3">
            <a:extLst>
              <a:ext uri="{FF2B5EF4-FFF2-40B4-BE49-F238E27FC236}">
                <a16:creationId xmlns:a16="http://schemas.microsoft.com/office/drawing/2014/main" xmlns="" id="{D33F9263-146D-4023-8CCF-2006446ACAF6}"/>
              </a:ext>
            </a:extLst>
          </p:cNvPr>
          <p:cNvSpPr txBox="1"/>
          <p:nvPr/>
        </p:nvSpPr>
        <p:spPr>
          <a:xfrm>
            <a:off x="126119" y="173420"/>
            <a:ext cx="4552465" cy="461665"/>
          </a:xfrm>
          <a:prstGeom prst="rect">
            <a:avLst/>
          </a:prstGeom>
          <a:noFill/>
        </p:spPr>
        <p:txBody>
          <a:bodyPr wrap="none" rtlCol="0">
            <a:spAutoFit/>
          </a:bodyPr>
          <a:lstStyle/>
          <a:p>
            <a:r>
              <a:rPr lang="en-IN" sz="2400" b="1" dirty="0"/>
              <a:t>Warehousing &amp; Logistics Solutions</a:t>
            </a:r>
          </a:p>
        </p:txBody>
      </p:sp>
      <p:sp>
        <p:nvSpPr>
          <p:cNvPr id="26" name="TextBox 25">
            <a:extLst>
              <a:ext uri="{FF2B5EF4-FFF2-40B4-BE49-F238E27FC236}">
                <a16:creationId xmlns:a16="http://schemas.microsoft.com/office/drawing/2014/main" xmlns="" id="{2D6726B5-D4C1-42D9-9DEF-8589FBB03324}"/>
              </a:ext>
            </a:extLst>
          </p:cNvPr>
          <p:cNvSpPr txBox="1"/>
          <p:nvPr/>
        </p:nvSpPr>
        <p:spPr>
          <a:xfrm>
            <a:off x="4491695" y="591312"/>
            <a:ext cx="5450082" cy="1200329"/>
          </a:xfrm>
          <a:prstGeom prst="rect">
            <a:avLst/>
          </a:prstGeom>
          <a:noFill/>
        </p:spPr>
        <p:txBody>
          <a:bodyPr wrap="none" rtlCol="0">
            <a:spAutoFit/>
          </a:bodyPr>
          <a:lstStyle/>
          <a:p>
            <a:r>
              <a:rPr lang="en-IN" sz="7200" b="1" dirty="0"/>
              <a:t>Warehousing </a:t>
            </a:r>
          </a:p>
        </p:txBody>
      </p:sp>
      <p:sp>
        <p:nvSpPr>
          <p:cNvPr id="33" name="TextBox 32">
            <a:extLst>
              <a:ext uri="{FF2B5EF4-FFF2-40B4-BE49-F238E27FC236}">
                <a16:creationId xmlns:a16="http://schemas.microsoft.com/office/drawing/2014/main" xmlns="" id="{1B44505C-DC0D-4FC8-BA0A-831F2DD16720}"/>
              </a:ext>
            </a:extLst>
          </p:cNvPr>
          <p:cNvSpPr txBox="1"/>
          <p:nvPr/>
        </p:nvSpPr>
        <p:spPr>
          <a:xfrm>
            <a:off x="5333159" y="1827451"/>
            <a:ext cx="6360524" cy="3682226"/>
          </a:xfrm>
          <a:prstGeom prst="rect">
            <a:avLst/>
          </a:prstGeom>
          <a:noFill/>
        </p:spPr>
        <p:txBody>
          <a:bodyPr wrap="none" rtlCol="0">
            <a:spAutoFit/>
          </a:bodyPr>
          <a:lstStyle/>
          <a:p>
            <a:pPr>
              <a:lnSpc>
                <a:spcPct val="200000"/>
              </a:lnSpc>
            </a:pPr>
            <a:r>
              <a:rPr lang="en-IN" sz="2400" b="1" dirty="0"/>
              <a:t>Warehouse Setup with &amp; without 3PL.</a:t>
            </a:r>
            <a:endParaRPr lang="en-IN" sz="2400" dirty="0"/>
          </a:p>
          <a:p>
            <a:pPr>
              <a:lnSpc>
                <a:spcPct val="200000"/>
              </a:lnSpc>
            </a:pPr>
            <a:r>
              <a:rPr lang="en-IN" sz="2400" b="1" dirty="0"/>
              <a:t>Transformation from Traditional to Automation. </a:t>
            </a:r>
            <a:endParaRPr lang="en-IN" sz="2400" dirty="0"/>
          </a:p>
          <a:p>
            <a:pPr>
              <a:lnSpc>
                <a:spcPct val="200000"/>
              </a:lnSpc>
            </a:pPr>
            <a:r>
              <a:rPr lang="en-IN" sz="2400" b="1" dirty="0"/>
              <a:t>Warehouse Operational Efficiencies.</a:t>
            </a:r>
          </a:p>
          <a:p>
            <a:pPr>
              <a:lnSpc>
                <a:spcPct val="200000"/>
              </a:lnSpc>
            </a:pPr>
            <a:r>
              <a:rPr lang="en-IN" sz="2400" b="1" dirty="0"/>
              <a:t>ERP/WMS Implementations.</a:t>
            </a:r>
            <a:endParaRPr lang="en-IN" sz="2400" dirty="0"/>
          </a:p>
          <a:p>
            <a:pPr>
              <a:lnSpc>
                <a:spcPct val="200000"/>
              </a:lnSpc>
            </a:pPr>
            <a:r>
              <a:rPr lang="en-IN" sz="2400" b="1" dirty="0"/>
              <a:t>Resource Management and Trainings.</a:t>
            </a:r>
          </a:p>
        </p:txBody>
      </p:sp>
      <p:pic>
        <p:nvPicPr>
          <p:cNvPr id="2050" name="Picture 2" descr="Construction of an automated warehouse - IPT Major Project">
            <a:extLst>
              <a:ext uri="{FF2B5EF4-FFF2-40B4-BE49-F238E27FC236}">
                <a16:creationId xmlns:a16="http://schemas.microsoft.com/office/drawing/2014/main" xmlns="" id="{B87A72DF-5E77-404C-B82C-6E5585527F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360" y="2117307"/>
            <a:ext cx="461010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90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23" name="TextBox 22">
            <a:extLst>
              <a:ext uri="{FF2B5EF4-FFF2-40B4-BE49-F238E27FC236}">
                <a16:creationId xmlns:a16="http://schemas.microsoft.com/office/drawing/2014/main" xmlns="" id="{0D9D01B8-DB21-484E-B307-1D4EA2FDBB2B}"/>
              </a:ext>
            </a:extLst>
          </p:cNvPr>
          <p:cNvSpPr txBox="1"/>
          <p:nvPr/>
        </p:nvSpPr>
        <p:spPr>
          <a:xfrm>
            <a:off x="126119" y="173420"/>
            <a:ext cx="3127651" cy="461665"/>
          </a:xfrm>
          <a:prstGeom prst="rect">
            <a:avLst/>
          </a:prstGeom>
          <a:noFill/>
        </p:spPr>
        <p:txBody>
          <a:bodyPr wrap="none" rtlCol="0">
            <a:spAutoFit/>
          </a:bodyPr>
          <a:lstStyle/>
          <a:p>
            <a:r>
              <a:rPr lang="en-IN" sz="2400" b="1" dirty="0"/>
              <a:t>Warehousing Solutions</a:t>
            </a:r>
          </a:p>
        </p:txBody>
      </p:sp>
      <p:sp>
        <p:nvSpPr>
          <p:cNvPr id="24" name="TextBox 23">
            <a:extLst>
              <a:ext uri="{FF2B5EF4-FFF2-40B4-BE49-F238E27FC236}">
                <a16:creationId xmlns:a16="http://schemas.microsoft.com/office/drawing/2014/main" xmlns="" id="{032435C9-1703-410A-8D59-FD22B9DF8C0B}"/>
              </a:ext>
            </a:extLst>
          </p:cNvPr>
          <p:cNvSpPr txBox="1"/>
          <p:nvPr/>
        </p:nvSpPr>
        <p:spPr>
          <a:xfrm>
            <a:off x="1482218" y="678216"/>
            <a:ext cx="9830640" cy="1200329"/>
          </a:xfrm>
          <a:prstGeom prst="rect">
            <a:avLst/>
          </a:prstGeom>
          <a:noFill/>
        </p:spPr>
        <p:txBody>
          <a:bodyPr wrap="none" rtlCol="0">
            <a:spAutoFit/>
          </a:bodyPr>
          <a:lstStyle/>
          <a:p>
            <a:r>
              <a:rPr lang="en-IN" sz="7200" b="1" dirty="0"/>
              <a:t>What Ingenious ‘</a:t>
            </a:r>
            <a:r>
              <a:rPr lang="en-IN" sz="7200" b="1" dirty="0">
                <a:solidFill>
                  <a:srgbClr val="00B050"/>
                </a:solidFill>
              </a:rPr>
              <a:t>Can Do</a:t>
            </a:r>
            <a:r>
              <a:rPr lang="en-IN" sz="7200" b="1" dirty="0"/>
              <a:t>’ </a:t>
            </a:r>
          </a:p>
        </p:txBody>
      </p:sp>
      <p:sp>
        <p:nvSpPr>
          <p:cNvPr id="14" name="Rectangle: Rounded Corners 13">
            <a:extLst>
              <a:ext uri="{FF2B5EF4-FFF2-40B4-BE49-F238E27FC236}">
                <a16:creationId xmlns:a16="http://schemas.microsoft.com/office/drawing/2014/main" xmlns="" id="{C2615F58-5E61-4E43-9460-DACD95069F2A}"/>
              </a:ext>
            </a:extLst>
          </p:cNvPr>
          <p:cNvSpPr/>
          <p:nvPr/>
        </p:nvSpPr>
        <p:spPr>
          <a:xfrm>
            <a:off x="1042737" y="1989223"/>
            <a:ext cx="4812631" cy="1828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Warehouse Setup</a:t>
            </a:r>
          </a:p>
          <a:p>
            <a:pPr algn="ctr"/>
            <a:endParaRPr lang="en-IN" sz="1500" b="1" dirty="0"/>
          </a:p>
        </p:txBody>
      </p:sp>
      <p:sp>
        <p:nvSpPr>
          <p:cNvPr id="28" name="Rectangle: Rounded Corners 27">
            <a:extLst>
              <a:ext uri="{FF2B5EF4-FFF2-40B4-BE49-F238E27FC236}">
                <a16:creationId xmlns:a16="http://schemas.microsoft.com/office/drawing/2014/main" xmlns="" id="{3050AD4B-AE33-4E29-A2D4-B320369818E9}"/>
              </a:ext>
            </a:extLst>
          </p:cNvPr>
          <p:cNvSpPr/>
          <p:nvPr/>
        </p:nvSpPr>
        <p:spPr>
          <a:xfrm>
            <a:off x="6200274" y="1965160"/>
            <a:ext cx="5077326" cy="1828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System Enhancement</a:t>
            </a:r>
          </a:p>
          <a:p>
            <a:pPr algn="ctr"/>
            <a:endParaRPr lang="en-IN" sz="1500" b="1" dirty="0"/>
          </a:p>
        </p:txBody>
      </p:sp>
      <p:sp>
        <p:nvSpPr>
          <p:cNvPr id="31" name="Rectangle: Rounded Corners 30">
            <a:extLst>
              <a:ext uri="{FF2B5EF4-FFF2-40B4-BE49-F238E27FC236}">
                <a16:creationId xmlns:a16="http://schemas.microsoft.com/office/drawing/2014/main" xmlns="" id="{5F4EAEAF-9BA9-4F75-96F2-E052C8C021D5}"/>
              </a:ext>
            </a:extLst>
          </p:cNvPr>
          <p:cNvSpPr/>
          <p:nvPr/>
        </p:nvSpPr>
        <p:spPr>
          <a:xfrm>
            <a:off x="1050759" y="4114801"/>
            <a:ext cx="4812631" cy="1828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Efficiencies Enhancement</a:t>
            </a:r>
          </a:p>
          <a:p>
            <a:pPr algn="ctr"/>
            <a:endParaRPr lang="en-IN" sz="1500" b="1" dirty="0"/>
          </a:p>
        </p:txBody>
      </p:sp>
      <p:sp>
        <p:nvSpPr>
          <p:cNvPr id="32" name="Rectangle: Rounded Corners 31">
            <a:extLst>
              <a:ext uri="{FF2B5EF4-FFF2-40B4-BE49-F238E27FC236}">
                <a16:creationId xmlns:a16="http://schemas.microsoft.com/office/drawing/2014/main" xmlns="" id="{4FF61191-B8C6-4F2B-B986-D6E0B05023FB}"/>
              </a:ext>
            </a:extLst>
          </p:cNvPr>
          <p:cNvSpPr/>
          <p:nvPr/>
        </p:nvSpPr>
        <p:spPr>
          <a:xfrm>
            <a:off x="6208296" y="4090738"/>
            <a:ext cx="5077326" cy="1828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Financial Viability</a:t>
            </a:r>
          </a:p>
          <a:p>
            <a:pPr algn="ctr"/>
            <a:endParaRPr lang="en-IN" sz="1500" b="1" dirty="0"/>
          </a:p>
        </p:txBody>
      </p:sp>
    </p:spTree>
    <p:extLst>
      <p:ext uri="{BB962C8B-B14F-4D97-AF65-F5344CB8AC3E}">
        <p14:creationId xmlns:p14="http://schemas.microsoft.com/office/powerpoint/2010/main" val="2108733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23" name="TextBox 22">
            <a:extLst>
              <a:ext uri="{FF2B5EF4-FFF2-40B4-BE49-F238E27FC236}">
                <a16:creationId xmlns:a16="http://schemas.microsoft.com/office/drawing/2014/main" xmlns="" id="{0D9D01B8-DB21-484E-B307-1D4EA2FDBB2B}"/>
              </a:ext>
            </a:extLst>
          </p:cNvPr>
          <p:cNvSpPr txBox="1"/>
          <p:nvPr/>
        </p:nvSpPr>
        <p:spPr>
          <a:xfrm>
            <a:off x="126119" y="173420"/>
            <a:ext cx="3127651" cy="461665"/>
          </a:xfrm>
          <a:prstGeom prst="rect">
            <a:avLst/>
          </a:prstGeom>
          <a:noFill/>
        </p:spPr>
        <p:txBody>
          <a:bodyPr wrap="none" rtlCol="0">
            <a:spAutoFit/>
          </a:bodyPr>
          <a:lstStyle/>
          <a:p>
            <a:r>
              <a:rPr lang="en-IN" sz="2400" b="1" dirty="0"/>
              <a:t>Warehousing Solutions</a:t>
            </a:r>
          </a:p>
        </p:txBody>
      </p:sp>
      <p:sp>
        <p:nvSpPr>
          <p:cNvPr id="24" name="TextBox 23">
            <a:extLst>
              <a:ext uri="{FF2B5EF4-FFF2-40B4-BE49-F238E27FC236}">
                <a16:creationId xmlns:a16="http://schemas.microsoft.com/office/drawing/2014/main" xmlns="" id="{032435C9-1703-410A-8D59-FD22B9DF8C0B}"/>
              </a:ext>
            </a:extLst>
          </p:cNvPr>
          <p:cNvSpPr txBox="1"/>
          <p:nvPr/>
        </p:nvSpPr>
        <p:spPr>
          <a:xfrm>
            <a:off x="1228725" y="678216"/>
            <a:ext cx="6961842" cy="1200329"/>
          </a:xfrm>
          <a:prstGeom prst="rect">
            <a:avLst/>
          </a:prstGeom>
          <a:noFill/>
        </p:spPr>
        <p:txBody>
          <a:bodyPr wrap="none" rtlCol="0">
            <a:spAutoFit/>
          </a:bodyPr>
          <a:lstStyle/>
          <a:p>
            <a:r>
              <a:rPr lang="en-IN" sz="7200" b="1" dirty="0"/>
              <a:t>Warehouse Setup</a:t>
            </a:r>
          </a:p>
        </p:txBody>
      </p:sp>
      <p:sp>
        <p:nvSpPr>
          <p:cNvPr id="25" name="Rectangle: Rounded Corners 24">
            <a:extLst>
              <a:ext uri="{FF2B5EF4-FFF2-40B4-BE49-F238E27FC236}">
                <a16:creationId xmlns:a16="http://schemas.microsoft.com/office/drawing/2014/main" xmlns="" id="{9774A2DC-2FDF-4715-AB29-84781AF4978B}"/>
              </a:ext>
            </a:extLst>
          </p:cNvPr>
          <p:cNvSpPr/>
          <p:nvPr/>
        </p:nvSpPr>
        <p:spPr>
          <a:xfrm>
            <a:off x="786059" y="2005262"/>
            <a:ext cx="3465094" cy="176463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dirty="0"/>
              <a:t>End to End RFQ run </a:t>
            </a:r>
          </a:p>
          <a:p>
            <a:pPr lvl="1"/>
            <a:r>
              <a:rPr lang="en-IN" dirty="0"/>
              <a:t>SOW - Operations</a:t>
            </a:r>
          </a:p>
          <a:p>
            <a:pPr lvl="1"/>
            <a:r>
              <a:rPr lang="en-IN" dirty="0"/>
              <a:t>Data Collection</a:t>
            </a:r>
          </a:p>
          <a:p>
            <a:pPr lvl="1"/>
            <a:r>
              <a:rPr lang="en-IN" dirty="0"/>
              <a:t>Project Charter/Cover Letter</a:t>
            </a:r>
          </a:p>
        </p:txBody>
      </p:sp>
      <p:sp>
        <p:nvSpPr>
          <p:cNvPr id="26" name="Rectangle: Rounded Corners 25">
            <a:extLst>
              <a:ext uri="{FF2B5EF4-FFF2-40B4-BE49-F238E27FC236}">
                <a16:creationId xmlns:a16="http://schemas.microsoft.com/office/drawing/2014/main" xmlns="" id="{A7DE0869-1AC4-423E-93DD-3AF876449EF7}"/>
              </a:ext>
            </a:extLst>
          </p:cNvPr>
          <p:cNvSpPr/>
          <p:nvPr/>
        </p:nvSpPr>
        <p:spPr>
          <a:xfrm>
            <a:off x="4645151" y="2013283"/>
            <a:ext cx="3655675" cy="176463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dirty="0"/>
              <a:t>Location Finalization</a:t>
            </a:r>
          </a:p>
          <a:p>
            <a:pPr lvl="1"/>
            <a:r>
              <a:rPr lang="en-IN" dirty="0"/>
              <a:t>Facility Study &amp; Feasibility</a:t>
            </a:r>
          </a:p>
          <a:p>
            <a:pPr lvl="1"/>
            <a:r>
              <a:rPr lang="en-IN" dirty="0"/>
              <a:t>Roads, Highways &amp; Traffic Flow</a:t>
            </a:r>
          </a:p>
        </p:txBody>
      </p:sp>
      <p:sp>
        <p:nvSpPr>
          <p:cNvPr id="27" name="Rectangle: Rounded Corners 26">
            <a:extLst>
              <a:ext uri="{FF2B5EF4-FFF2-40B4-BE49-F238E27FC236}">
                <a16:creationId xmlns:a16="http://schemas.microsoft.com/office/drawing/2014/main" xmlns="" id="{5F53DA65-C96B-4BFB-84DE-2646141F37A7}"/>
              </a:ext>
            </a:extLst>
          </p:cNvPr>
          <p:cNvSpPr/>
          <p:nvPr/>
        </p:nvSpPr>
        <p:spPr>
          <a:xfrm>
            <a:off x="794081" y="4130840"/>
            <a:ext cx="3465094" cy="1764632"/>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dirty="0"/>
              <a:t>Warehouse Design</a:t>
            </a:r>
          </a:p>
          <a:p>
            <a:pPr lvl="1"/>
            <a:r>
              <a:rPr lang="en-IN" dirty="0"/>
              <a:t>Trends in Facilities</a:t>
            </a:r>
          </a:p>
          <a:p>
            <a:pPr lvl="1"/>
            <a:r>
              <a:rPr lang="en-IN" dirty="0"/>
              <a:t>Storage Space /Cube</a:t>
            </a:r>
          </a:p>
          <a:p>
            <a:pPr lvl="1"/>
            <a:r>
              <a:rPr lang="en-IN" dirty="0"/>
              <a:t>Operational requirements</a:t>
            </a:r>
          </a:p>
          <a:p>
            <a:pPr algn="ctr"/>
            <a:endParaRPr lang="en-IN" sz="1500" b="1" dirty="0"/>
          </a:p>
        </p:txBody>
      </p:sp>
      <p:sp>
        <p:nvSpPr>
          <p:cNvPr id="29" name="Rectangle: Rounded Corners 28">
            <a:extLst>
              <a:ext uri="{FF2B5EF4-FFF2-40B4-BE49-F238E27FC236}">
                <a16:creationId xmlns:a16="http://schemas.microsoft.com/office/drawing/2014/main" xmlns="" id="{A51EB991-9728-4376-842B-013E0BA831CE}"/>
              </a:ext>
            </a:extLst>
          </p:cNvPr>
          <p:cNvSpPr/>
          <p:nvPr/>
        </p:nvSpPr>
        <p:spPr>
          <a:xfrm>
            <a:off x="4653173" y="4138861"/>
            <a:ext cx="3655675" cy="1764632"/>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dirty="0"/>
              <a:t>Capex Finalization</a:t>
            </a:r>
          </a:p>
          <a:p>
            <a:pPr marL="285750" indent="-285750">
              <a:buFont typeface="Arial" panose="020B0604020202020204" pitchFamily="34" charset="0"/>
              <a:buChar char="•"/>
            </a:pPr>
            <a:r>
              <a:rPr lang="en-IN" dirty="0"/>
              <a:t>Project Execution</a:t>
            </a:r>
          </a:p>
          <a:p>
            <a:pPr marL="285750" indent="-285750">
              <a:buFont typeface="Arial" panose="020B0604020202020204" pitchFamily="34" charset="0"/>
              <a:buChar char="•"/>
            </a:pPr>
            <a:r>
              <a:rPr lang="en-IN" dirty="0"/>
              <a:t>Final Setup</a:t>
            </a:r>
          </a:p>
          <a:p>
            <a:pPr marL="285750" indent="-285750">
              <a:buFont typeface="Arial" panose="020B0604020202020204" pitchFamily="34" charset="0"/>
              <a:buChar char="•"/>
            </a:pPr>
            <a:r>
              <a:rPr lang="en-IN" dirty="0"/>
              <a:t>Operation Ramp up</a:t>
            </a:r>
          </a:p>
          <a:p>
            <a:pPr algn="ctr"/>
            <a:endParaRPr lang="en-IN" sz="1500" b="1" dirty="0"/>
          </a:p>
        </p:txBody>
      </p:sp>
      <p:pic>
        <p:nvPicPr>
          <p:cNvPr id="9218" name="Picture 2" descr="SNM Consultants ::">
            <a:extLst>
              <a:ext uri="{FF2B5EF4-FFF2-40B4-BE49-F238E27FC236}">
                <a16:creationId xmlns:a16="http://schemas.microsoft.com/office/drawing/2014/main" xmlns="" id="{4C9CC4D6-B323-4E53-BF98-B2C8A5D9226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14513" y="4663468"/>
            <a:ext cx="3140601" cy="163573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lanning Your Warehouse Layout: 5 Steps to Cost-efficient Warehouse Floor  Plans">
            <a:extLst>
              <a:ext uri="{FF2B5EF4-FFF2-40B4-BE49-F238E27FC236}">
                <a16:creationId xmlns:a16="http://schemas.microsoft.com/office/drawing/2014/main" xmlns="" id="{8A35C1A4-25EC-447D-9338-69E1528953B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94898" y="2791325"/>
            <a:ext cx="3208344" cy="176037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Warehouse – United American Logistics, Inc.">
            <a:extLst>
              <a:ext uri="{FF2B5EF4-FFF2-40B4-BE49-F238E27FC236}">
                <a16:creationId xmlns:a16="http://schemas.microsoft.com/office/drawing/2014/main" xmlns="" id="{A917BF94-83E2-4A98-8EF5-232CFFFEEAC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42947" y="929548"/>
            <a:ext cx="3144253" cy="171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540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23" name="TextBox 22">
            <a:extLst>
              <a:ext uri="{FF2B5EF4-FFF2-40B4-BE49-F238E27FC236}">
                <a16:creationId xmlns:a16="http://schemas.microsoft.com/office/drawing/2014/main" xmlns="" id="{0D9D01B8-DB21-484E-B307-1D4EA2FDBB2B}"/>
              </a:ext>
            </a:extLst>
          </p:cNvPr>
          <p:cNvSpPr txBox="1"/>
          <p:nvPr/>
        </p:nvSpPr>
        <p:spPr>
          <a:xfrm>
            <a:off x="126119" y="173420"/>
            <a:ext cx="3127651" cy="461665"/>
          </a:xfrm>
          <a:prstGeom prst="rect">
            <a:avLst/>
          </a:prstGeom>
          <a:noFill/>
        </p:spPr>
        <p:txBody>
          <a:bodyPr wrap="none" rtlCol="0">
            <a:spAutoFit/>
          </a:bodyPr>
          <a:lstStyle/>
          <a:p>
            <a:r>
              <a:rPr lang="en-IN" sz="2400" b="1" dirty="0"/>
              <a:t>Warehousing Solutions</a:t>
            </a:r>
          </a:p>
        </p:txBody>
      </p:sp>
      <p:sp>
        <p:nvSpPr>
          <p:cNvPr id="25" name="Rectangle: Rounded Corners 24">
            <a:extLst>
              <a:ext uri="{FF2B5EF4-FFF2-40B4-BE49-F238E27FC236}">
                <a16:creationId xmlns:a16="http://schemas.microsoft.com/office/drawing/2014/main" xmlns="" id="{9774A2DC-2FDF-4715-AB29-84781AF4978B}"/>
              </a:ext>
            </a:extLst>
          </p:cNvPr>
          <p:cNvSpPr/>
          <p:nvPr/>
        </p:nvSpPr>
        <p:spPr>
          <a:xfrm>
            <a:off x="786059" y="2005262"/>
            <a:ext cx="3465094" cy="176463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dirty="0"/>
              <a:t>ERP Implementation</a:t>
            </a:r>
          </a:p>
          <a:p>
            <a:pPr marL="285750" indent="-285750">
              <a:buFont typeface="Arial" panose="020B0604020202020204" pitchFamily="34" charset="0"/>
              <a:buChar char="•"/>
            </a:pPr>
            <a:r>
              <a:rPr lang="en-IN" dirty="0"/>
              <a:t>WMS Implementation</a:t>
            </a:r>
          </a:p>
          <a:p>
            <a:pPr marL="285750" indent="-285750">
              <a:buFont typeface="Arial" panose="020B0604020202020204" pitchFamily="34" charset="0"/>
              <a:buChar char="•"/>
            </a:pPr>
            <a:endParaRPr lang="en-IN" dirty="0"/>
          </a:p>
        </p:txBody>
      </p:sp>
      <p:sp>
        <p:nvSpPr>
          <p:cNvPr id="26" name="Rectangle: Rounded Corners 25">
            <a:extLst>
              <a:ext uri="{FF2B5EF4-FFF2-40B4-BE49-F238E27FC236}">
                <a16:creationId xmlns:a16="http://schemas.microsoft.com/office/drawing/2014/main" xmlns="" id="{A7DE0869-1AC4-423E-93DD-3AF876449EF7}"/>
              </a:ext>
            </a:extLst>
          </p:cNvPr>
          <p:cNvSpPr/>
          <p:nvPr/>
        </p:nvSpPr>
        <p:spPr>
          <a:xfrm>
            <a:off x="762963" y="4018547"/>
            <a:ext cx="3520280" cy="176463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dirty="0"/>
              <a:t>Automation – </a:t>
            </a:r>
          </a:p>
          <a:p>
            <a:r>
              <a:rPr lang="en-IN" dirty="0"/>
              <a:t>	Packaging </a:t>
            </a:r>
          </a:p>
          <a:p>
            <a:r>
              <a:rPr lang="en-IN" dirty="0"/>
              <a:t>	Sorting</a:t>
            </a:r>
          </a:p>
          <a:p>
            <a:r>
              <a:rPr lang="en-IN" dirty="0"/>
              <a:t>	Storing</a:t>
            </a:r>
          </a:p>
        </p:txBody>
      </p:sp>
      <p:sp>
        <p:nvSpPr>
          <p:cNvPr id="28" name="TextBox 27">
            <a:extLst>
              <a:ext uri="{FF2B5EF4-FFF2-40B4-BE49-F238E27FC236}">
                <a16:creationId xmlns:a16="http://schemas.microsoft.com/office/drawing/2014/main" xmlns="" id="{537AB31D-3307-4306-B835-400F9CC13D48}"/>
              </a:ext>
            </a:extLst>
          </p:cNvPr>
          <p:cNvSpPr txBox="1"/>
          <p:nvPr/>
        </p:nvSpPr>
        <p:spPr>
          <a:xfrm>
            <a:off x="314330" y="646133"/>
            <a:ext cx="8398966" cy="1200329"/>
          </a:xfrm>
          <a:prstGeom prst="rect">
            <a:avLst/>
          </a:prstGeom>
          <a:noFill/>
        </p:spPr>
        <p:txBody>
          <a:bodyPr wrap="none" rtlCol="0">
            <a:spAutoFit/>
          </a:bodyPr>
          <a:lstStyle/>
          <a:p>
            <a:r>
              <a:rPr lang="en-IN" sz="7200" b="1" dirty="0"/>
              <a:t>System Enhancement</a:t>
            </a:r>
          </a:p>
        </p:txBody>
      </p:sp>
      <p:pic>
        <p:nvPicPr>
          <p:cNvPr id="12292" name="Picture 4" descr="How warehouse automation is empowering supply chain innovation — Mark Millar">
            <a:extLst>
              <a:ext uri="{FF2B5EF4-FFF2-40B4-BE49-F238E27FC236}">
                <a16:creationId xmlns:a16="http://schemas.microsoft.com/office/drawing/2014/main" xmlns="" id="{4E610922-7FDE-440F-8280-90451665A31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05136" y="4058653"/>
            <a:ext cx="3240505" cy="181150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The seven critical steps to successful warehouse automation | Logistics  Update Africa">
            <a:extLst>
              <a:ext uri="{FF2B5EF4-FFF2-40B4-BE49-F238E27FC236}">
                <a16:creationId xmlns:a16="http://schemas.microsoft.com/office/drawing/2014/main" xmlns="" id="{29C86E2A-F8BC-4047-9010-1090E56DA0C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85060" y="4058653"/>
            <a:ext cx="3372120" cy="1812758"/>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13 Steps to a Successful WMS Selection - Multichannel Merchant">
            <a:extLst>
              <a:ext uri="{FF2B5EF4-FFF2-40B4-BE49-F238E27FC236}">
                <a16:creationId xmlns:a16="http://schemas.microsoft.com/office/drawing/2014/main" xmlns="" id="{15958C15-539F-4EF4-A79A-FADD566D409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73979" y="2120153"/>
            <a:ext cx="3400925" cy="1842955"/>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Which ERP Systems Are The Most Popular With Their Users In 2020?">
            <a:extLst>
              <a:ext uri="{FF2B5EF4-FFF2-40B4-BE49-F238E27FC236}">
                <a16:creationId xmlns:a16="http://schemas.microsoft.com/office/drawing/2014/main" xmlns="" id="{82216906-E8A2-4F38-8510-87805528602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06851" y="2117558"/>
            <a:ext cx="3238791"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812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24" name="TextBox 23">
            <a:extLst>
              <a:ext uri="{FF2B5EF4-FFF2-40B4-BE49-F238E27FC236}">
                <a16:creationId xmlns:a16="http://schemas.microsoft.com/office/drawing/2014/main" xmlns="" id="{F3233B9B-B4F8-4926-894C-E1FE593B5A64}"/>
              </a:ext>
            </a:extLst>
          </p:cNvPr>
          <p:cNvSpPr txBox="1"/>
          <p:nvPr/>
        </p:nvSpPr>
        <p:spPr>
          <a:xfrm>
            <a:off x="3322620" y="390216"/>
            <a:ext cx="6062750" cy="1200329"/>
          </a:xfrm>
          <a:prstGeom prst="rect">
            <a:avLst/>
          </a:prstGeom>
          <a:noFill/>
        </p:spPr>
        <p:txBody>
          <a:bodyPr wrap="none" rtlCol="0">
            <a:spAutoFit/>
          </a:bodyPr>
          <a:lstStyle/>
          <a:p>
            <a:r>
              <a:rPr lang="en-IN" sz="7200" b="1" dirty="0"/>
              <a:t>Solutions by Us</a:t>
            </a:r>
          </a:p>
        </p:txBody>
      </p:sp>
      <p:sp>
        <p:nvSpPr>
          <p:cNvPr id="26" name="TextBox 25">
            <a:extLst>
              <a:ext uri="{FF2B5EF4-FFF2-40B4-BE49-F238E27FC236}">
                <a16:creationId xmlns:a16="http://schemas.microsoft.com/office/drawing/2014/main" xmlns="" id="{44B2C30A-4AFB-488C-BE18-1C468563952B}"/>
              </a:ext>
            </a:extLst>
          </p:cNvPr>
          <p:cNvSpPr txBox="1"/>
          <p:nvPr/>
        </p:nvSpPr>
        <p:spPr>
          <a:xfrm>
            <a:off x="68308" y="131379"/>
            <a:ext cx="2600392" cy="461665"/>
          </a:xfrm>
          <a:prstGeom prst="rect">
            <a:avLst/>
          </a:prstGeom>
          <a:noFill/>
        </p:spPr>
        <p:txBody>
          <a:bodyPr wrap="none" rtlCol="0">
            <a:spAutoFit/>
          </a:bodyPr>
          <a:lstStyle/>
          <a:p>
            <a:r>
              <a:rPr lang="en-IN" sz="2400" b="1" dirty="0"/>
              <a:t>Ingenious Glimpse </a:t>
            </a:r>
          </a:p>
        </p:txBody>
      </p:sp>
      <p:pic>
        <p:nvPicPr>
          <p:cNvPr id="29" name="Picture 28">
            <a:extLst>
              <a:ext uri="{FF2B5EF4-FFF2-40B4-BE49-F238E27FC236}">
                <a16:creationId xmlns:a16="http://schemas.microsoft.com/office/drawing/2014/main" xmlns="" id="{954F853E-D7E6-49A2-B4DB-9D32A44AC434}"/>
              </a:ext>
            </a:extLst>
          </p:cNvPr>
          <p:cNvPicPr>
            <a:picLocks noChangeAspect="1"/>
          </p:cNvPicPr>
          <p:nvPr/>
        </p:nvPicPr>
        <p:blipFill>
          <a:blip r:embed="rId7"/>
          <a:stretch>
            <a:fillRect/>
          </a:stretch>
        </p:blipFill>
        <p:spPr>
          <a:xfrm>
            <a:off x="8970701" y="3505655"/>
            <a:ext cx="3221299" cy="1656776"/>
          </a:xfrm>
          <a:prstGeom prst="rect">
            <a:avLst/>
          </a:prstGeom>
        </p:spPr>
      </p:pic>
      <p:pic>
        <p:nvPicPr>
          <p:cNvPr id="4" name="Picture 3">
            <a:extLst>
              <a:ext uri="{FF2B5EF4-FFF2-40B4-BE49-F238E27FC236}">
                <a16:creationId xmlns:a16="http://schemas.microsoft.com/office/drawing/2014/main" xmlns="" id="{C0E23AE9-D476-4D14-AF3A-F5AE914126A0}"/>
              </a:ext>
            </a:extLst>
          </p:cNvPr>
          <p:cNvPicPr>
            <a:picLocks noChangeAspect="1"/>
          </p:cNvPicPr>
          <p:nvPr/>
        </p:nvPicPr>
        <p:blipFill>
          <a:blip r:embed="rId8"/>
          <a:stretch>
            <a:fillRect/>
          </a:stretch>
        </p:blipFill>
        <p:spPr>
          <a:xfrm>
            <a:off x="684224" y="3375187"/>
            <a:ext cx="4206049" cy="2636520"/>
          </a:xfrm>
          <a:prstGeom prst="rect">
            <a:avLst/>
          </a:prstGeom>
        </p:spPr>
      </p:pic>
      <p:sp>
        <p:nvSpPr>
          <p:cNvPr id="31" name="TextBox 30">
            <a:extLst>
              <a:ext uri="{FF2B5EF4-FFF2-40B4-BE49-F238E27FC236}">
                <a16:creationId xmlns:a16="http://schemas.microsoft.com/office/drawing/2014/main" xmlns="" id="{7A0F60B3-4889-4EA2-A25A-204EAD5AF59D}"/>
              </a:ext>
            </a:extLst>
          </p:cNvPr>
          <p:cNvSpPr txBox="1"/>
          <p:nvPr/>
        </p:nvSpPr>
        <p:spPr>
          <a:xfrm>
            <a:off x="348114" y="1732176"/>
            <a:ext cx="4977865" cy="1569660"/>
          </a:xfrm>
          <a:prstGeom prst="rect">
            <a:avLst/>
          </a:prstGeom>
          <a:noFill/>
        </p:spPr>
        <p:txBody>
          <a:bodyPr wrap="square" rtlCol="0">
            <a:spAutoFit/>
          </a:bodyPr>
          <a:lstStyle/>
          <a:p>
            <a:pPr algn="ctr"/>
            <a:r>
              <a:rPr lang="en-IN" sz="2400" dirty="0"/>
              <a:t>Sustainable – Primary/Secondary/Territory </a:t>
            </a:r>
            <a:r>
              <a:rPr lang="en-IN" sz="2400" b="1" dirty="0">
                <a:solidFill>
                  <a:srgbClr val="C00000"/>
                </a:solidFill>
              </a:rPr>
              <a:t>Packaging Solutions </a:t>
            </a:r>
            <a:r>
              <a:rPr lang="en-IN" sz="2400" dirty="0"/>
              <a:t>with or without Automation</a:t>
            </a:r>
            <a:endParaRPr lang="en-IN" sz="2400" b="1" dirty="0">
              <a:solidFill>
                <a:srgbClr val="C00000"/>
              </a:solidFill>
            </a:endParaRPr>
          </a:p>
        </p:txBody>
      </p:sp>
      <p:sp>
        <p:nvSpPr>
          <p:cNvPr id="32" name="TextBox 31">
            <a:extLst>
              <a:ext uri="{FF2B5EF4-FFF2-40B4-BE49-F238E27FC236}">
                <a16:creationId xmlns:a16="http://schemas.microsoft.com/office/drawing/2014/main" xmlns="" id="{899BE091-9700-4A7D-A130-68AFE3AE3B4B}"/>
              </a:ext>
            </a:extLst>
          </p:cNvPr>
          <p:cNvSpPr txBox="1"/>
          <p:nvPr/>
        </p:nvSpPr>
        <p:spPr>
          <a:xfrm>
            <a:off x="6063916" y="1733780"/>
            <a:ext cx="5951621" cy="1938992"/>
          </a:xfrm>
          <a:prstGeom prst="rect">
            <a:avLst/>
          </a:prstGeom>
          <a:noFill/>
        </p:spPr>
        <p:txBody>
          <a:bodyPr wrap="square" rtlCol="0">
            <a:spAutoFit/>
          </a:bodyPr>
          <a:lstStyle/>
          <a:p>
            <a:pPr algn="ctr"/>
            <a:r>
              <a:rPr lang="en-IN" sz="2400" dirty="0"/>
              <a:t>Tailored &amp; Optimized –            </a:t>
            </a:r>
          </a:p>
          <a:p>
            <a:pPr algn="ctr"/>
            <a:r>
              <a:rPr lang="en-IN" sz="2400" b="1" dirty="0">
                <a:solidFill>
                  <a:srgbClr val="C00000"/>
                </a:solidFill>
              </a:rPr>
              <a:t>Warehouse Solution </a:t>
            </a:r>
            <a:r>
              <a:rPr lang="en-IN" sz="2400" dirty="0"/>
              <a:t>Setup/ Automation/Process Enhancement </a:t>
            </a:r>
            <a:r>
              <a:rPr lang="en-IN" sz="2400" b="1" dirty="0">
                <a:solidFill>
                  <a:srgbClr val="C00000"/>
                </a:solidFill>
              </a:rPr>
              <a:t>Logistics Solution </a:t>
            </a:r>
            <a:r>
              <a:rPr lang="en-IN" sz="2400" dirty="0"/>
              <a:t>for FTL &amp; LTL/Part Loads – Domestic &amp; Exports. </a:t>
            </a:r>
          </a:p>
        </p:txBody>
      </p:sp>
      <p:sp>
        <p:nvSpPr>
          <p:cNvPr id="13" name="TextBox 12">
            <a:extLst>
              <a:ext uri="{FF2B5EF4-FFF2-40B4-BE49-F238E27FC236}">
                <a16:creationId xmlns:a16="http://schemas.microsoft.com/office/drawing/2014/main" xmlns="" id="{BEE5B0A4-3FA1-4815-981B-D40F86634357}"/>
              </a:ext>
            </a:extLst>
          </p:cNvPr>
          <p:cNvSpPr txBox="1"/>
          <p:nvPr/>
        </p:nvSpPr>
        <p:spPr>
          <a:xfrm>
            <a:off x="5650992" y="3621024"/>
            <a:ext cx="747320" cy="1446550"/>
          </a:xfrm>
          <a:prstGeom prst="rect">
            <a:avLst/>
          </a:prstGeom>
          <a:noFill/>
        </p:spPr>
        <p:txBody>
          <a:bodyPr wrap="none" rtlCol="0">
            <a:spAutoFit/>
          </a:bodyPr>
          <a:lstStyle/>
          <a:p>
            <a:r>
              <a:rPr lang="en-IN" sz="8800" b="1" dirty="0"/>
              <a:t>+</a:t>
            </a:r>
            <a:endParaRPr lang="en-IN" b="1" dirty="0"/>
          </a:p>
        </p:txBody>
      </p:sp>
      <p:sp>
        <p:nvSpPr>
          <p:cNvPr id="14" name="Arrow: Curved Down 13">
            <a:extLst>
              <a:ext uri="{FF2B5EF4-FFF2-40B4-BE49-F238E27FC236}">
                <a16:creationId xmlns:a16="http://schemas.microsoft.com/office/drawing/2014/main" xmlns="" id="{63AAAF86-F5E1-4164-8B4B-3EB08C23A11C}"/>
              </a:ext>
            </a:extLst>
          </p:cNvPr>
          <p:cNvSpPr/>
          <p:nvPr/>
        </p:nvSpPr>
        <p:spPr>
          <a:xfrm>
            <a:off x="4300390" y="3465094"/>
            <a:ext cx="3993379" cy="778241"/>
          </a:xfrm>
          <a:prstGeom prst="curvedDownArrow">
            <a:avLst>
              <a:gd name="adj1" fmla="val 25000"/>
              <a:gd name="adj2" fmla="val 50000"/>
              <a:gd name="adj3" fmla="val 314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28" name="Picture 27" descr="The Latest Trends in New Forklift Technology | Darr Equipment Co.">
            <a:extLst>
              <a:ext uri="{FF2B5EF4-FFF2-40B4-BE49-F238E27FC236}">
                <a16:creationId xmlns:a16="http://schemas.microsoft.com/office/drawing/2014/main" xmlns="" id="{D2BE73F6-B59B-428F-9767-1E4982238B2B}"/>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25389" y="4267200"/>
            <a:ext cx="2598821" cy="211755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38644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23" name="TextBox 22">
            <a:extLst>
              <a:ext uri="{FF2B5EF4-FFF2-40B4-BE49-F238E27FC236}">
                <a16:creationId xmlns:a16="http://schemas.microsoft.com/office/drawing/2014/main" xmlns="" id="{0D9D01B8-DB21-484E-B307-1D4EA2FDBB2B}"/>
              </a:ext>
            </a:extLst>
          </p:cNvPr>
          <p:cNvSpPr txBox="1"/>
          <p:nvPr/>
        </p:nvSpPr>
        <p:spPr>
          <a:xfrm>
            <a:off x="126119" y="173420"/>
            <a:ext cx="3127651" cy="461665"/>
          </a:xfrm>
          <a:prstGeom prst="rect">
            <a:avLst/>
          </a:prstGeom>
          <a:noFill/>
        </p:spPr>
        <p:txBody>
          <a:bodyPr wrap="none" rtlCol="0">
            <a:spAutoFit/>
          </a:bodyPr>
          <a:lstStyle/>
          <a:p>
            <a:r>
              <a:rPr lang="en-IN" sz="2400" b="1" dirty="0"/>
              <a:t>Warehousing Solutions</a:t>
            </a:r>
          </a:p>
        </p:txBody>
      </p:sp>
      <p:sp>
        <p:nvSpPr>
          <p:cNvPr id="25" name="Rectangle: Rounded Corners 24">
            <a:extLst>
              <a:ext uri="{FF2B5EF4-FFF2-40B4-BE49-F238E27FC236}">
                <a16:creationId xmlns:a16="http://schemas.microsoft.com/office/drawing/2014/main" xmlns="" id="{9774A2DC-2FDF-4715-AB29-84781AF4978B}"/>
              </a:ext>
            </a:extLst>
          </p:cNvPr>
          <p:cNvSpPr/>
          <p:nvPr/>
        </p:nvSpPr>
        <p:spPr>
          <a:xfrm>
            <a:off x="786059" y="2005262"/>
            <a:ext cx="3465094" cy="176463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IN" dirty="0"/>
              <a:t>Customer Needs- </a:t>
            </a:r>
          </a:p>
          <a:p>
            <a:pPr lvl="1" algn="just"/>
            <a:r>
              <a:rPr lang="en-IN" dirty="0"/>
              <a:t>Just in time</a:t>
            </a:r>
          </a:p>
          <a:p>
            <a:pPr lvl="1" algn="just"/>
            <a:r>
              <a:rPr lang="en-IN" dirty="0"/>
              <a:t>Speed </a:t>
            </a:r>
          </a:p>
          <a:p>
            <a:pPr marL="285750" lvl="1" indent="-285750" algn="just">
              <a:buFont typeface="Arial" panose="020B0604020202020204" pitchFamily="34" charset="0"/>
              <a:buChar char="•"/>
            </a:pPr>
            <a:endParaRPr lang="en-IN" dirty="0"/>
          </a:p>
        </p:txBody>
      </p:sp>
      <p:sp>
        <p:nvSpPr>
          <p:cNvPr id="26" name="Rectangle: Rounded Corners 25">
            <a:extLst>
              <a:ext uri="{FF2B5EF4-FFF2-40B4-BE49-F238E27FC236}">
                <a16:creationId xmlns:a16="http://schemas.microsoft.com/office/drawing/2014/main" xmlns="" id="{A7DE0869-1AC4-423E-93DD-3AF876449EF7}"/>
              </a:ext>
            </a:extLst>
          </p:cNvPr>
          <p:cNvSpPr/>
          <p:nvPr/>
        </p:nvSpPr>
        <p:spPr>
          <a:xfrm>
            <a:off x="4645151" y="2013283"/>
            <a:ext cx="3655675" cy="176463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lgn="just">
              <a:buFont typeface="Arial" panose="020B0604020202020204" pitchFamily="34" charset="0"/>
              <a:buChar char="•"/>
            </a:pPr>
            <a:r>
              <a:rPr lang="en-IN" dirty="0"/>
              <a:t>Process Improvement</a:t>
            </a:r>
          </a:p>
          <a:p>
            <a:pPr marL="457200" lvl="2" algn="just"/>
            <a:r>
              <a:rPr lang="en-IN" dirty="0"/>
              <a:t>Inbound</a:t>
            </a:r>
          </a:p>
          <a:p>
            <a:pPr marL="457200" lvl="2" algn="just"/>
            <a:r>
              <a:rPr lang="en-IN" dirty="0"/>
              <a:t>Prepacking</a:t>
            </a:r>
          </a:p>
          <a:p>
            <a:pPr marL="457200" lvl="2" algn="just"/>
            <a:r>
              <a:rPr lang="en-IN" dirty="0"/>
              <a:t>Outbound</a:t>
            </a:r>
          </a:p>
        </p:txBody>
      </p:sp>
      <p:sp>
        <p:nvSpPr>
          <p:cNvPr id="27" name="Rectangle: Rounded Corners 26">
            <a:extLst>
              <a:ext uri="{FF2B5EF4-FFF2-40B4-BE49-F238E27FC236}">
                <a16:creationId xmlns:a16="http://schemas.microsoft.com/office/drawing/2014/main" xmlns="" id="{5F53DA65-C96B-4BFB-84DE-2646141F37A7}"/>
              </a:ext>
            </a:extLst>
          </p:cNvPr>
          <p:cNvSpPr/>
          <p:nvPr/>
        </p:nvSpPr>
        <p:spPr>
          <a:xfrm>
            <a:off x="794081" y="4130840"/>
            <a:ext cx="3465094" cy="1764632"/>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lgn="just">
              <a:buFont typeface="Arial" panose="020B0604020202020204" pitchFamily="34" charset="0"/>
              <a:buChar char="•"/>
            </a:pPr>
            <a:r>
              <a:rPr lang="en-IN" dirty="0"/>
              <a:t>Team Management</a:t>
            </a:r>
          </a:p>
          <a:p>
            <a:pPr marL="457200" lvl="2" algn="just"/>
            <a:r>
              <a:rPr lang="en-IN" dirty="0"/>
              <a:t>Fit for role hiring</a:t>
            </a:r>
          </a:p>
          <a:p>
            <a:pPr marL="457200" lvl="2" algn="just"/>
            <a:r>
              <a:rPr lang="en-IN" dirty="0"/>
              <a:t>Process / Ops Training</a:t>
            </a:r>
          </a:p>
          <a:p>
            <a:pPr marL="457200" lvl="2" algn="just"/>
            <a:r>
              <a:rPr lang="en-IN" dirty="0"/>
              <a:t>Motivation</a:t>
            </a:r>
          </a:p>
          <a:p>
            <a:pPr algn="ctr"/>
            <a:endParaRPr lang="en-IN" sz="1500" b="1" dirty="0"/>
          </a:p>
        </p:txBody>
      </p:sp>
      <p:sp>
        <p:nvSpPr>
          <p:cNvPr id="29" name="Rectangle: Rounded Corners 28">
            <a:extLst>
              <a:ext uri="{FF2B5EF4-FFF2-40B4-BE49-F238E27FC236}">
                <a16:creationId xmlns:a16="http://schemas.microsoft.com/office/drawing/2014/main" xmlns="" id="{A51EB991-9728-4376-842B-013E0BA831CE}"/>
              </a:ext>
            </a:extLst>
          </p:cNvPr>
          <p:cNvSpPr/>
          <p:nvPr/>
        </p:nvSpPr>
        <p:spPr>
          <a:xfrm>
            <a:off x="4653173" y="4138861"/>
            <a:ext cx="3655675" cy="1764632"/>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IN" dirty="0"/>
              <a:t>Inventory Management</a:t>
            </a:r>
          </a:p>
          <a:p>
            <a:pPr algn="just"/>
            <a:r>
              <a:rPr lang="en-IN" dirty="0"/>
              <a:t>	Visibility</a:t>
            </a:r>
          </a:p>
          <a:p>
            <a:pPr algn="just"/>
            <a:r>
              <a:rPr lang="en-IN" dirty="0"/>
              <a:t>	Stock Levels</a:t>
            </a:r>
          </a:p>
          <a:p>
            <a:pPr algn="just"/>
            <a:r>
              <a:rPr lang="en-IN" dirty="0"/>
              <a:t>	Ordering	</a:t>
            </a:r>
          </a:p>
          <a:p>
            <a:pPr algn="ctr"/>
            <a:endParaRPr lang="en-IN" sz="1500" b="1" dirty="0"/>
          </a:p>
        </p:txBody>
      </p:sp>
      <p:sp>
        <p:nvSpPr>
          <p:cNvPr id="28" name="TextBox 27">
            <a:extLst>
              <a:ext uri="{FF2B5EF4-FFF2-40B4-BE49-F238E27FC236}">
                <a16:creationId xmlns:a16="http://schemas.microsoft.com/office/drawing/2014/main" xmlns="" id="{E7B88368-473B-4E9D-A171-2798C3D69BA2}"/>
              </a:ext>
            </a:extLst>
          </p:cNvPr>
          <p:cNvSpPr txBox="1"/>
          <p:nvPr/>
        </p:nvSpPr>
        <p:spPr>
          <a:xfrm>
            <a:off x="898359" y="694258"/>
            <a:ext cx="7465762" cy="1200329"/>
          </a:xfrm>
          <a:prstGeom prst="rect">
            <a:avLst/>
          </a:prstGeom>
          <a:noFill/>
        </p:spPr>
        <p:txBody>
          <a:bodyPr wrap="none" rtlCol="0">
            <a:spAutoFit/>
          </a:bodyPr>
          <a:lstStyle/>
          <a:p>
            <a:r>
              <a:rPr lang="en-IN" sz="7200" b="1" dirty="0"/>
              <a:t>Efficiencies Reform</a:t>
            </a:r>
          </a:p>
        </p:txBody>
      </p:sp>
      <p:pic>
        <p:nvPicPr>
          <p:cNvPr id="11266" name="Picture 2" descr="Our customer focus - What we do | Bupa">
            <a:extLst>
              <a:ext uri="{FF2B5EF4-FFF2-40B4-BE49-F238E27FC236}">
                <a16:creationId xmlns:a16="http://schemas.microsoft.com/office/drawing/2014/main" xmlns="" id="{7CA48511-BBE6-4417-9FC9-420B4B8B01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9015" y="951750"/>
            <a:ext cx="2799848" cy="230046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3 Key Concepts of Lean Process Improvement | Planview">
            <a:extLst>
              <a:ext uri="{FF2B5EF4-FFF2-40B4-BE49-F238E27FC236}">
                <a16:creationId xmlns:a16="http://schemas.microsoft.com/office/drawing/2014/main" xmlns="" id="{899F5764-8379-4F62-8A6C-B5BE05D09776}"/>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8787371" y="3352799"/>
            <a:ext cx="3241200" cy="2949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327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23" name="TextBox 22">
            <a:extLst>
              <a:ext uri="{FF2B5EF4-FFF2-40B4-BE49-F238E27FC236}">
                <a16:creationId xmlns:a16="http://schemas.microsoft.com/office/drawing/2014/main" xmlns="" id="{0D9D01B8-DB21-484E-B307-1D4EA2FDBB2B}"/>
              </a:ext>
            </a:extLst>
          </p:cNvPr>
          <p:cNvSpPr txBox="1"/>
          <p:nvPr/>
        </p:nvSpPr>
        <p:spPr>
          <a:xfrm>
            <a:off x="126119" y="173420"/>
            <a:ext cx="3127651" cy="461665"/>
          </a:xfrm>
          <a:prstGeom prst="rect">
            <a:avLst/>
          </a:prstGeom>
          <a:noFill/>
        </p:spPr>
        <p:txBody>
          <a:bodyPr wrap="none" rtlCol="0">
            <a:spAutoFit/>
          </a:bodyPr>
          <a:lstStyle/>
          <a:p>
            <a:r>
              <a:rPr lang="en-IN" sz="2400" b="1" dirty="0"/>
              <a:t>Warehousing Solutions</a:t>
            </a:r>
          </a:p>
        </p:txBody>
      </p:sp>
      <p:sp>
        <p:nvSpPr>
          <p:cNvPr id="25" name="Rectangle: Rounded Corners 24">
            <a:extLst>
              <a:ext uri="{FF2B5EF4-FFF2-40B4-BE49-F238E27FC236}">
                <a16:creationId xmlns:a16="http://schemas.microsoft.com/office/drawing/2014/main" xmlns="" id="{9774A2DC-2FDF-4715-AB29-84781AF4978B}"/>
              </a:ext>
            </a:extLst>
          </p:cNvPr>
          <p:cNvSpPr/>
          <p:nvPr/>
        </p:nvSpPr>
        <p:spPr>
          <a:xfrm>
            <a:off x="786059" y="2005262"/>
            <a:ext cx="3465094" cy="176463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IN" dirty="0"/>
              <a:t>Improving Cost Structure</a:t>
            </a:r>
          </a:p>
          <a:p>
            <a:pPr lvl="1" algn="just"/>
            <a:r>
              <a:rPr lang="en-IN" dirty="0"/>
              <a:t>Opex Cost Reduction</a:t>
            </a:r>
          </a:p>
          <a:p>
            <a:pPr marL="285750" indent="-285750" algn="just">
              <a:buFont typeface="Arial" panose="020B0604020202020204" pitchFamily="34" charset="0"/>
              <a:buChar char="•"/>
            </a:pPr>
            <a:r>
              <a:rPr lang="en-IN" dirty="0"/>
              <a:t>Key performance indicators	</a:t>
            </a:r>
          </a:p>
        </p:txBody>
      </p:sp>
      <p:sp>
        <p:nvSpPr>
          <p:cNvPr id="26" name="Rectangle: Rounded Corners 25">
            <a:extLst>
              <a:ext uri="{FF2B5EF4-FFF2-40B4-BE49-F238E27FC236}">
                <a16:creationId xmlns:a16="http://schemas.microsoft.com/office/drawing/2014/main" xmlns="" id="{A7DE0869-1AC4-423E-93DD-3AF876449EF7}"/>
              </a:ext>
            </a:extLst>
          </p:cNvPr>
          <p:cNvSpPr/>
          <p:nvPr/>
        </p:nvSpPr>
        <p:spPr>
          <a:xfrm>
            <a:off x="779005" y="4018546"/>
            <a:ext cx="3472154" cy="176463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n-IN" dirty="0"/>
              <a:t>Intangible cost reduction</a:t>
            </a:r>
          </a:p>
          <a:p>
            <a:pPr lvl="1" algn="just"/>
            <a:r>
              <a:rPr lang="en-IN" dirty="0"/>
              <a:t>Dealer Claim Reduction</a:t>
            </a:r>
          </a:p>
          <a:p>
            <a:pPr lvl="1" algn="just"/>
            <a:r>
              <a:rPr lang="en-IN" dirty="0"/>
              <a:t>In transit Damage Reduction</a:t>
            </a:r>
          </a:p>
        </p:txBody>
      </p:sp>
      <p:sp>
        <p:nvSpPr>
          <p:cNvPr id="28" name="TextBox 27">
            <a:extLst>
              <a:ext uri="{FF2B5EF4-FFF2-40B4-BE49-F238E27FC236}">
                <a16:creationId xmlns:a16="http://schemas.microsoft.com/office/drawing/2014/main" xmlns="" id="{4C057C35-108D-46B9-B68C-350FC09AAEE8}"/>
              </a:ext>
            </a:extLst>
          </p:cNvPr>
          <p:cNvSpPr txBox="1"/>
          <p:nvPr/>
        </p:nvSpPr>
        <p:spPr>
          <a:xfrm>
            <a:off x="1114397" y="758427"/>
            <a:ext cx="7149714" cy="1200329"/>
          </a:xfrm>
          <a:prstGeom prst="rect">
            <a:avLst/>
          </a:prstGeom>
          <a:noFill/>
        </p:spPr>
        <p:txBody>
          <a:bodyPr wrap="none" rtlCol="0">
            <a:spAutoFit/>
          </a:bodyPr>
          <a:lstStyle/>
          <a:p>
            <a:r>
              <a:rPr lang="en-IN" sz="7200" b="1" dirty="0"/>
              <a:t>Financial Viability </a:t>
            </a:r>
          </a:p>
        </p:txBody>
      </p:sp>
      <p:pic>
        <p:nvPicPr>
          <p:cNvPr id="10242" name="Picture 2" descr="There's more to business VoIP than just saving money">
            <a:extLst>
              <a:ext uri="{FF2B5EF4-FFF2-40B4-BE49-F238E27FC236}">
                <a16:creationId xmlns:a16="http://schemas.microsoft.com/office/drawing/2014/main" xmlns="" id="{4BECA1BD-33FF-414F-9ACC-EA0348685D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6821" y="2048377"/>
            <a:ext cx="5486399" cy="18518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risk-pool-reduce-claims-slide - TargetSolutions">
            <a:extLst>
              <a:ext uri="{FF2B5EF4-FFF2-40B4-BE49-F238E27FC236}">
                <a16:creationId xmlns:a16="http://schemas.microsoft.com/office/drawing/2014/main" xmlns="" id="{00044C04-B84A-48D4-9431-E08E44FA8B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3540" y="3699208"/>
            <a:ext cx="3417651" cy="2894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56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4" name="TextBox 3">
            <a:extLst>
              <a:ext uri="{FF2B5EF4-FFF2-40B4-BE49-F238E27FC236}">
                <a16:creationId xmlns:a16="http://schemas.microsoft.com/office/drawing/2014/main" xmlns="" id="{D33F9263-146D-4023-8CCF-2006446ACAF6}"/>
              </a:ext>
            </a:extLst>
          </p:cNvPr>
          <p:cNvSpPr txBox="1"/>
          <p:nvPr/>
        </p:nvSpPr>
        <p:spPr>
          <a:xfrm>
            <a:off x="126119" y="173420"/>
            <a:ext cx="4552465" cy="461665"/>
          </a:xfrm>
          <a:prstGeom prst="rect">
            <a:avLst/>
          </a:prstGeom>
          <a:noFill/>
        </p:spPr>
        <p:txBody>
          <a:bodyPr wrap="none" rtlCol="0">
            <a:spAutoFit/>
          </a:bodyPr>
          <a:lstStyle/>
          <a:p>
            <a:r>
              <a:rPr lang="en-IN" sz="2400" b="1" dirty="0"/>
              <a:t>Logistics &amp; Warehousing Solutions</a:t>
            </a:r>
          </a:p>
        </p:txBody>
      </p:sp>
      <p:sp>
        <p:nvSpPr>
          <p:cNvPr id="26" name="TextBox 25">
            <a:extLst>
              <a:ext uri="{FF2B5EF4-FFF2-40B4-BE49-F238E27FC236}">
                <a16:creationId xmlns:a16="http://schemas.microsoft.com/office/drawing/2014/main" xmlns="" id="{2D6726B5-D4C1-42D9-9DEF-8589FBB03324}"/>
              </a:ext>
            </a:extLst>
          </p:cNvPr>
          <p:cNvSpPr txBox="1"/>
          <p:nvPr/>
        </p:nvSpPr>
        <p:spPr>
          <a:xfrm>
            <a:off x="4491695" y="591312"/>
            <a:ext cx="3604705" cy="1200329"/>
          </a:xfrm>
          <a:prstGeom prst="rect">
            <a:avLst/>
          </a:prstGeom>
          <a:noFill/>
        </p:spPr>
        <p:txBody>
          <a:bodyPr wrap="none" rtlCol="0">
            <a:spAutoFit/>
          </a:bodyPr>
          <a:lstStyle/>
          <a:p>
            <a:r>
              <a:rPr lang="en-IN" sz="7200" b="1" dirty="0"/>
              <a:t>Logistics </a:t>
            </a:r>
          </a:p>
        </p:txBody>
      </p:sp>
      <p:pic>
        <p:nvPicPr>
          <p:cNvPr id="32" name="Picture 31">
            <a:extLst>
              <a:ext uri="{FF2B5EF4-FFF2-40B4-BE49-F238E27FC236}">
                <a16:creationId xmlns:a16="http://schemas.microsoft.com/office/drawing/2014/main" xmlns="" id="{7D3C68AD-1B4A-4F2C-B2F3-D81A488EB4CA}"/>
              </a:ext>
            </a:extLst>
          </p:cNvPr>
          <p:cNvPicPr>
            <a:picLocks noChangeAspect="1"/>
          </p:cNvPicPr>
          <p:nvPr/>
        </p:nvPicPr>
        <p:blipFill>
          <a:blip r:embed="rId7"/>
          <a:stretch>
            <a:fillRect/>
          </a:stretch>
        </p:blipFill>
        <p:spPr>
          <a:xfrm>
            <a:off x="1311212" y="1970690"/>
            <a:ext cx="3717990" cy="3459868"/>
          </a:xfrm>
          <a:prstGeom prst="rect">
            <a:avLst/>
          </a:prstGeom>
          <a:effectLst/>
        </p:spPr>
      </p:pic>
      <p:sp>
        <p:nvSpPr>
          <p:cNvPr id="33" name="TextBox 32">
            <a:extLst>
              <a:ext uri="{FF2B5EF4-FFF2-40B4-BE49-F238E27FC236}">
                <a16:creationId xmlns:a16="http://schemas.microsoft.com/office/drawing/2014/main" xmlns="" id="{1B44505C-DC0D-4FC8-BA0A-831F2DD16720}"/>
              </a:ext>
            </a:extLst>
          </p:cNvPr>
          <p:cNvSpPr txBox="1"/>
          <p:nvPr/>
        </p:nvSpPr>
        <p:spPr>
          <a:xfrm>
            <a:off x="5333159" y="2052039"/>
            <a:ext cx="5858399" cy="2943563"/>
          </a:xfrm>
          <a:prstGeom prst="rect">
            <a:avLst/>
          </a:prstGeom>
          <a:noFill/>
        </p:spPr>
        <p:txBody>
          <a:bodyPr wrap="none" rtlCol="0">
            <a:spAutoFit/>
          </a:bodyPr>
          <a:lstStyle/>
          <a:p>
            <a:pPr>
              <a:lnSpc>
                <a:spcPct val="200000"/>
              </a:lnSpc>
            </a:pPr>
            <a:r>
              <a:rPr lang="en-IN" sz="2400" b="1" dirty="0"/>
              <a:t>B2B</a:t>
            </a:r>
            <a:r>
              <a:rPr lang="en-IN" sz="2400" dirty="0"/>
              <a:t> (also known as business-to-business)</a:t>
            </a:r>
          </a:p>
          <a:p>
            <a:pPr>
              <a:lnSpc>
                <a:spcPct val="200000"/>
              </a:lnSpc>
            </a:pPr>
            <a:r>
              <a:rPr lang="en-IN" sz="2400" b="1" dirty="0"/>
              <a:t>B2C</a:t>
            </a:r>
            <a:r>
              <a:rPr lang="en-IN" sz="2400" dirty="0"/>
              <a:t> (also known as business-to-consumer)</a:t>
            </a:r>
          </a:p>
          <a:p>
            <a:pPr>
              <a:lnSpc>
                <a:spcPct val="200000"/>
              </a:lnSpc>
            </a:pPr>
            <a:r>
              <a:rPr lang="en-IN" sz="2400" b="1" dirty="0"/>
              <a:t>Geographical Possibilities </a:t>
            </a:r>
            <a:r>
              <a:rPr lang="en-IN" sz="2400" dirty="0"/>
              <a:t>(Domestic /Export)</a:t>
            </a:r>
          </a:p>
          <a:p>
            <a:pPr>
              <a:lnSpc>
                <a:spcPct val="200000"/>
              </a:lnSpc>
            </a:pPr>
            <a:r>
              <a:rPr lang="en-IN" sz="2400" b="1" dirty="0"/>
              <a:t>E-Commerce </a:t>
            </a:r>
            <a:r>
              <a:rPr lang="en-IN" sz="2400" dirty="0"/>
              <a:t>(First Mile, Last Mile, Returns)</a:t>
            </a:r>
            <a:endParaRPr lang="en-IN" sz="2400" b="1" dirty="0"/>
          </a:p>
        </p:txBody>
      </p:sp>
    </p:spTree>
    <p:extLst>
      <p:ext uri="{BB962C8B-B14F-4D97-AF65-F5344CB8AC3E}">
        <p14:creationId xmlns:p14="http://schemas.microsoft.com/office/powerpoint/2010/main" val="4202713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26" name="TextBox 25">
            <a:extLst>
              <a:ext uri="{FF2B5EF4-FFF2-40B4-BE49-F238E27FC236}">
                <a16:creationId xmlns:a16="http://schemas.microsoft.com/office/drawing/2014/main" xmlns="" id="{2D6726B5-D4C1-42D9-9DEF-8589FBB03324}"/>
              </a:ext>
            </a:extLst>
          </p:cNvPr>
          <p:cNvSpPr txBox="1"/>
          <p:nvPr/>
        </p:nvSpPr>
        <p:spPr>
          <a:xfrm>
            <a:off x="2734786" y="685274"/>
            <a:ext cx="7073603" cy="1200329"/>
          </a:xfrm>
          <a:prstGeom prst="rect">
            <a:avLst/>
          </a:prstGeom>
          <a:noFill/>
        </p:spPr>
        <p:txBody>
          <a:bodyPr wrap="none" rtlCol="0">
            <a:spAutoFit/>
          </a:bodyPr>
          <a:lstStyle/>
          <a:p>
            <a:r>
              <a:rPr lang="en-IN" sz="7200" b="1" dirty="0"/>
              <a:t>Mode of Logistics </a:t>
            </a:r>
          </a:p>
        </p:txBody>
      </p:sp>
      <p:pic>
        <p:nvPicPr>
          <p:cNvPr id="30" name="Picture 29">
            <a:extLst>
              <a:ext uri="{FF2B5EF4-FFF2-40B4-BE49-F238E27FC236}">
                <a16:creationId xmlns:a16="http://schemas.microsoft.com/office/drawing/2014/main" xmlns="" id="{3CDB9A67-FA81-4B00-893B-A5F466B9C9A6}"/>
              </a:ext>
            </a:extLst>
          </p:cNvPr>
          <p:cNvPicPr>
            <a:picLocks noChangeAspect="1"/>
          </p:cNvPicPr>
          <p:nvPr/>
        </p:nvPicPr>
        <p:blipFill>
          <a:blip r:embed="rId7"/>
          <a:stretch>
            <a:fillRect/>
          </a:stretch>
        </p:blipFill>
        <p:spPr>
          <a:xfrm>
            <a:off x="234591" y="1982671"/>
            <a:ext cx="11722608" cy="3141123"/>
          </a:xfrm>
          <a:prstGeom prst="rect">
            <a:avLst/>
          </a:prstGeom>
        </p:spPr>
      </p:pic>
      <p:sp>
        <p:nvSpPr>
          <p:cNvPr id="23" name="TextBox 22">
            <a:extLst>
              <a:ext uri="{FF2B5EF4-FFF2-40B4-BE49-F238E27FC236}">
                <a16:creationId xmlns:a16="http://schemas.microsoft.com/office/drawing/2014/main" xmlns="" id="{0D9D01B8-DB21-484E-B307-1D4EA2FDBB2B}"/>
              </a:ext>
            </a:extLst>
          </p:cNvPr>
          <p:cNvSpPr txBox="1"/>
          <p:nvPr/>
        </p:nvSpPr>
        <p:spPr>
          <a:xfrm>
            <a:off x="126119" y="173420"/>
            <a:ext cx="2511970" cy="461665"/>
          </a:xfrm>
          <a:prstGeom prst="rect">
            <a:avLst/>
          </a:prstGeom>
          <a:noFill/>
        </p:spPr>
        <p:txBody>
          <a:bodyPr wrap="none" rtlCol="0">
            <a:spAutoFit/>
          </a:bodyPr>
          <a:lstStyle/>
          <a:p>
            <a:r>
              <a:rPr lang="en-IN" sz="2400" b="1" dirty="0"/>
              <a:t>Logistics Solutions</a:t>
            </a:r>
          </a:p>
        </p:txBody>
      </p:sp>
    </p:spTree>
    <p:extLst>
      <p:ext uri="{BB962C8B-B14F-4D97-AF65-F5344CB8AC3E}">
        <p14:creationId xmlns:p14="http://schemas.microsoft.com/office/powerpoint/2010/main" val="3545311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26" name="TextBox 25">
            <a:extLst>
              <a:ext uri="{FF2B5EF4-FFF2-40B4-BE49-F238E27FC236}">
                <a16:creationId xmlns:a16="http://schemas.microsoft.com/office/drawing/2014/main" xmlns="" id="{2D6726B5-D4C1-42D9-9DEF-8589FBB03324}"/>
              </a:ext>
            </a:extLst>
          </p:cNvPr>
          <p:cNvSpPr txBox="1"/>
          <p:nvPr/>
        </p:nvSpPr>
        <p:spPr>
          <a:xfrm>
            <a:off x="1418050" y="758426"/>
            <a:ext cx="9830640" cy="1200329"/>
          </a:xfrm>
          <a:prstGeom prst="rect">
            <a:avLst/>
          </a:prstGeom>
          <a:noFill/>
        </p:spPr>
        <p:txBody>
          <a:bodyPr wrap="none" rtlCol="0">
            <a:spAutoFit/>
          </a:bodyPr>
          <a:lstStyle/>
          <a:p>
            <a:r>
              <a:rPr lang="en-IN" sz="7200" b="1" dirty="0"/>
              <a:t>What Ingenious ‘</a:t>
            </a:r>
            <a:r>
              <a:rPr lang="en-IN" sz="7200" b="1" dirty="0">
                <a:solidFill>
                  <a:srgbClr val="00B050"/>
                </a:solidFill>
              </a:rPr>
              <a:t>Can Do</a:t>
            </a:r>
            <a:r>
              <a:rPr lang="en-IN" sz="7200" b="1" dirty="0"/>
              <a:t>’ </a:t>
            </a:r>
          </a:p>
        </p:txBody>
      </p:sp>
      <p:sp>
        <p:nvSpPr>
          <p:cNvPr id="23" name="TextBox 22">
            <a:extLst>
              <a:ext uri="{FF2B5EF4-FFF2-40B4-BE49-F238E27FC236}">
                <a16:creationId xmlns:a16="http://schemas.microsoft.com/office/drawing/2014/main" xmlns="" id="{046255A3-D4C9-48B0-9D0D-E9A07B468EAF}"/>
              </a:ext>
            </a:extLst>
          </p:cNvPr>
          <p:cNvSpPr txBox="1"/>
          <p:nvPr/>
        </p:nvSpPr>
        <p:spPr>
          <a:xfrm>
            <a:off x="674339" y="1880090"/>
            <a:ext cx="11340877" cy="3754874"/>
          </a:xfrm>
          <a:prstGeom prst="rect">
            <a:avLst/>
          </a:prstGeom>
          <a:noFill/>
        </p:spPr>
        <p:txBody>
          <a:bodyPr wrap="square" rtlCol="0">
            <a:spAutoFit/>
          </a:bodyPr>
          <a:lstStyle/>
          <a:p>
            <a:pPr algn="ctr"/>
            <a:r>
              <a:rPr lang="en-IN" sz="3200" b="1" dirty="0">
                <a:solidFill>
                  <a:srgbClr val="C00000"/>
                </a:solidFill>
              </a:rPr>
              <a:t>Study				Solution				Deployment</a:t>
            </a:r>
          </a:p>
          <a:p>
            <a:pPr algn="ctr"/>
            <a:endParaRPr lang="en-IN" sz="1400" b="1" dirty="0">
              <a:solidFill>
                <a:srgbClr val="C00000"/>
              </a:solidFill>
            </a:endParaRPr>
          </a:p>
          <a:p>
            <a:pPr marL="571500" indent="-571500" algn="just">
              <a:buFont typeface="Arial" panose="020B0604020202020204" pitchFamily="34" charset="0"/>
              <a:buChar char="•"/>
            </a:pPr>
            <a:r>
              <a:rPr lang="en-IN" sz="2400" dirty="0"/>
              <a:t>Packaging solution tailored for maximum logistics capacity utilization and strengthening value on investment.</a:t>
            </a:r>
          </a:p>
          <a:p>
            <a:pPr marL="571500" indent="-571500" algn="just">
              <a:buFont typeface="Arial" panose="020B0604020202020204" pitchFamily="34" charset="0"/>
              <a:buChar char="•"/>
            </a:pPr>
            <a:r>
              <a:rPr lang="en-IN" sz="2400" dirty="0"/>
              <a:t>Offer FTL or LTL/Part Load logistics services based on business regional requirements – Domestics &amp; Export. </a:t>
            </a:r>
          </a:p>
          <a:p>
            <a:pPr marL="571500" indent="-571500" algn="just">
              <a:buFont typeface="Arial" panose="020B0604020202020204" pitchFamily="34" charset="0"/>
              <a:buChar char="•"/>
            </a:pPr>
            <a:r>
              <a:rPr lang="en-IN" sz="2400" dirty="0"/>
              <a:t>Introduce best suit logistics service providers with optimized solution.</a:t>
            </a:r>
          </a:p>
          <a:p>
            <a:pPr marL="571500" indent="-571500" algn="just">
              <a:buFont typeface="Arial" panose="020B0604020202020204" pitchFamily="34" charset="0"/>
              <a:buChar char="•"/>
            </a:pPr>
            <a:r>
              <a:rPr lang="en-IN" sz="2400" dirty="0"/>
              <a:t>Address the field / regional concerns via logistics solution designing for end customer / dealer satisfaction.  </a:t>
            </a:r>
          </a:p>
          <a:p>
            <a:pPr marL="571500" indent="-571500" algn="just">
              <a:buFont typeface="Arial" panose="020B0604020202020204" pitchFamily="34" charset="0"/>
              <a:buChar char="•"/>
            </a:pPr>
            <a:r>
              <a:rPr lang="en-IN" sz="2400" dirty="0"/>
              <a:t>Solutions on E-Commerce based on business requirements. </a:t>
            </a:r>
          </a:p>
        </p:txBody>
      </p:sp>
      <p:sp>
        <p:nvSpPr>
          <p:cNvPr id="24" name="TextBox 23">
            <a:extLst>
              <a:ext uri="{FF2B5EF4-FFF2-40B4-BE49-F238E27FC236}">
                <a16:creationId xmlns:a16="http://schemas.microsoft.com/office/drawing/2014/main" xmlns="" id="{68915C05-8E8B-4864-8A5C-7F3A905D519A}"/>
              </a:ext>
            </a:extLst>
          </p:cNvPr>
          <p:cNvSpPr txBox="1"/>
          <p:nvPr/>
        </p:nvSpPr>
        <p:spPr>
          <a:xfrm>
            <a:off x="126119" y="173420"/>
            <a:ext cx="2511970" cy="461665"/>
          </a:xfrm>
          <a:prstGeom prst="rect">
            <a:avLst/>
          </a:prstGeom>
          <a:noFill/>
        </p:spPr>
        <p:txBody>
          <a:bodyPr wrap="none" rtlCol="0">
            <a:spAutoFit/>
          </a:bodyPr>
          <a:lstStyle/>
          <a:p>
            <a:r>
              <a:rPr lang="en-IN" sz="2400" b="1" dirty="0"/>
              <a:t>Logistics Solutions</a:t>
            </a:r>
          </a:p>
        </p:txBody>
      </p:sp>
    </p:spTree>
    <p:extLst>
      <p:ext uri="{BB962C8B-B14F-4D97-AF65-F5344CB8AC3E}">
        <p14:creationId xmlns:p14="http://schemas.microsoft.com/office/powerpoint/2010/main" val="3034296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26" name="TextBox 25">
            <a:extLst>
              <a:ext uri="{FF2B5EF4-FFF2-40B4-BE49-F238E27FC236}">
                <a16:creationId xmlns:a16="http://schemas.microsoft.com/office/drawing/2014/main" xmlns="" id="{2D6726B5-D4C1-42D9-9DEF-8589FBB03324}"/>
              </a:ext>
            </a:extLst>
          </p:cNvPr>
          <p:cNvSpPr txBox="1"/>
          <p:nvPr/>
        </p:nvSpPr>
        <p:spPr>
          <a:xfrm>
            <a:off x="2369026" y="721850"/>
            <a:ext cx="8432950" cy="1200329"/>
          </a:xfrm>
          <a:prstGeom prst="rect">
            <a:avLst/>
          </a:prstGeom>
          <a:noFill/>
        </p:spPr>
        <p:txBody>
          <a:bodyPr wrap="none" rtlCol="0">
            <a:spAutoFit/>
          </a:bodyPr>
          <a:lstStyle/>
          <a:p>
            <a:r>
              <a:rPr lang="en-IN" sz="7200" b="1" dirty="0"/>
              <a:t>Mode of Distribution </a:t>
            </a:r>
          </a:p>
        </p:txBody>
      </p:sp>
      <p:pic>
        <p:nvPicPr>
          <p:cNvPr id="14" name="Picture 13">
            <a:extLst>
              <a:ext uri="{FF2B5EF4-FFF2-40B4-BE49-F238E27FC236}">
                <a16:creationId xmlns:a16="http://schemas.microsoft.com/office/drawing/2014/main" xmlns="" id="{6365ADF6-114B-493D-AD2C-D08779A50EFB}"/>
              </a:ext>
            </a:extLst>
          </p:cNvPr>
          <p:cNvPicPr>
            <a:picLocks noChangeAspect="1"/>
          </p:cNvPicPr>
          <p:nvPr/>
        </p:nvPicPr>
        <p:blipFill>
          <a:blip r:embed="rId7"/>
          <a:stretch>
            <a:fillRect/>
          </a:stretch>
        </p:blipFill>
        <p:spPr>
          <a:xfrm>
            <a:off x="2916396" y="2133059"/>
            <a:ext cx="7251731" cy="3408205"/>
          </a:xfrm>
          <a:prstGeom prst="rect">
            <a:avLst/>
          </a:prstGeom>
        </p:spPr>
      </p:pic>
      <p:sp>
        <p:nvSpPr>
          <p:cNvPr id="23" name="TextBox 22">
            <a:extLst>
              <a:ext uri="{FF2B5EF4-FFF2-40B4-BE49-F238E27FC236}">
                <a16:creationId xmlns:a16="http://schemas.microsoft.com/office/drawing/2014/main" xmlns="" id="{9628E9C4-D75F-4C08-AA19-FECF57715B2A}"/>
              </a:ext>
            </a:extLst>
          </p:cNvPr>
          <p:cNvSpPr txBox="1"/>
          <p:nvPr/>
        </p:nvSpPr>
        <p:spPr>
          <a:xfrm>
            <a:off x="126119" y="173420"/>
            <a:ext cx="2511970" cy="461665"/>
          </a:xfrm>
          <a:prstGeom prst="rect">
            <a:avLst/>
          </a:prstGeom>
          <a:noFill/>
        </p:spPr>
        <p:txBody>
          <a:bodyPr wrap="none" rtlCol="0">
            <a:spAutoFit/>
          </a:bodyPr>
          <a:lstStyle/>
          <a:p>
            <a:r>
              <a:rPr lang="en-IN" sz="2400" b="1" dirty="0"/>
              <a:t>Logistics Solutions</a:t>
            </a:r>
          </a:p>
        </p:txBody>
      </p:sp>
    </p:spTree>
    <p:extLst>
      <p:ext uri="{BB962C8B-B14F-4D97-AF65-F5344CB8AC3E}">
        <p14:creationId xmlns:p14="http://schemas.microsoft.com/office/powerpoint/2010/main" val="2115130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13" name="TextBox 12">
            <a:extLst>
              <a:ext uri="{FF2B5EF4-FFF2-40B4-BE49-F238E27FC236}">
                <a16:creationId xmlns:a16="http://schemas.microsoft.com/office/drawing/2014/main" xmlns="" id="{2776C516-0C78-4855-84C7-B72116693C26}"/>
              </a:ext>
            </a:extLst>
          </p:cNvPr>
          <p:cNvSpPr txBox="1"/>
          <p:nvPr/>
        </p:nvSpPr>
        <p:spPr>
          <a:xfrm>
            <a:off x="3558830" y="709913"/>
            <a:ext cx="3318166" cy="369332"/>
          </a:xfrm>
          <a:prstGeom prst="rect">
            <a:avLst/>
          </a:prstGeom>
          <a:noFill/>
        </p:spPr>
        <p:txBody>
          <a:bodyPr wrap="square" rtlCol="0">
            <a:spAutoFit/>
          </a:bodyPr>
          <a:lstStyle/>
          <a:p>
            <a:r>
              <a:rPr lang="en-US" dirty="0">
                <a:highlight>
                  <a:srgbClr val="00FF00"/>
                </a:highlight>
              </a:rPr>
              <a:t>                                                            </a:t>
            </a:r>
          </a:p>
        </p:txBody>
      </p:sp>
      <p:pic>
        <p:nvPicPr>
          <p:cNvPr id="1026" name="Picture 1" descr="image002">
            <a:extLst>
              <a:ext uri="{FF2B5EF4-FFF2-40B4-BE49-F238E27FC236}">
                <a16:creationId xmlns:a16="http://schemas.microsoft.com/office/drawing/2014/main" xmlns="" id="{3B4DA1E1-74D8-4C0B-A205-C40DBCE9D1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5482" y="1612845"/>
            <a:ext cx="8777056" cy="464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xmlns="" id="{2DD8B5F8-6CEA-40CB-AE94-DD8AF18FADF3}"/>
              </a:ext>
            </a:extLst>
          </p:cNvPr>
          <p:cNvSpPr/>
          <p:nvPr/>
        </p:nvSpPr>
        <p:spPr>
          <a:xfrm>
            <a:off x="5044966" y="2995448"/>
            <a:ext cx="2443655" cy="2002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xmlns="" id="{DF878256-9028-40EE-904A-931F6B1368CF}"/>
              </a:ext>
            </a:extLst>
          </p:cNvPr>
          <p:cNvPicPr>
            <a:picLocks noChangeAspect="1"/>
          </p:cNvPicPr>
          <p:nvPr/>
        </p:nvPicPr>
        <p:blipFill>
          <a:blip r:embed="rId8"/>
          <a:stretch>
            <a:fillRect/>
          </a:stretch>
        </p:blipFill>
        <p:spPr>
          <a:xfrm>
            <a:off x="4843955" y="3473998"/>
            <a:ext cx="2819400" cy="666750"/>
          </a:xfrm>
          <a:prstGeom prst="rect">
            <a:avLst/>
          </a:prstGeom>
        </p:spPr>
      </p:pic>
      <p:sp>
        <p:nvSpPr>
          <p:cNvPr id="21" name="TextBox 20">
            <a:extLst>
              <a:ext uri="{FF2B5EF4-FFF2-40B4-BE49-F238E27FC236}">
                <a16:creationId xmlns:a16="http://schemas.microsoft.com/office/drawing/2014/main" xmlns="" id="{6C0AC1AB-EAA3-44F8-9D02-7CF8C7CACE12}"/>
              </a:ext>
            </a:extLst>
          </p:cNvPr>
          <p:cNvSpPr txBox="1"/>
          <p:nvPr/>
        </p:nvSpPr>
        <p:spPr>
          <a:xfrm>
            <a:off x="1686064" y="474647"/>
            <a:ext cx="9352432" cy="1200329"/>
          </a:xfrm>
          <a:prstGeom prst="rect">
            <a:avLst/>
          </a:prstGeom>
          <a:noFill/>
        </p:spPr>
        <p:txBody>
          <a:bodyPr wrap="none" rtlCol="0">
            <a:spAutoFit/>
          </a:bodyPr>
          <a:lstStyle/>
          <a:p>
            <a:r>
              <a:rPr lang="en-IN" sz="7200" b="1" dirty="0"/>
              <a:t>Our Key Customer Base </a:t>
            </a:r>
          </a:p>
        </p:txBody>
      </p:sp>
    </p:spTree>
    <p:extLst>
      <p:ext uri="{BB962C8B-B14F-4D97-AF65-F5344CB8AC3E}">
        <p14:creationId xmlns:p14="http://schemas.microsoft.com/office/powerpoint/2010/main" val="2059363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13" name="TextBox 12">
            <a:extLst>
              <a:ext uri="{FF2B5EF4-FFF2-40B4-BE49-F238E27FC236}">
                <a16:creationId xmlns:a16="http://schemas.microsoft.com/office/drawing/2014/main" xmlns="" id="{2776C516-0C78-4855-84C7-B72116693C26}"/>
              </a:ext>
            </a:extLst>
          </p:cNvPr>
          <p:cNvSpPr txBox="1"/>
          <p:nvPr/>
        </p:nvSpPr>
        <p:spPr>
          <a:xfrm>
            <a:off x="3558830" y="709913"/>
            <a:ext cx="3318166" cy="369332"/>
          </a:xfrm>
          <a:prstGeom prst="rect">
            <a:avLst/>
          </a:prstGeom>
          <a:noFill/>
        </p:spPr>
        <p:txBody>
          <a:bodyPr wrap="square" rtlCol="0">
            <a:spAutoFit/>
          </a:bodyPr>
          <a:lstStyle/>
          <a:p>
            <a:r>
              <a:rPr lang="en-US" dirty="0">
                <a:highlight>
                  <a:srgbClr val="00FF00"/>
                </a:highlight>
              </a:rPr>
              <a:t>                                                            </a:t>
            </a:r>
          </a:p>
        </p:txBody>
      </p:sp>
      <p:pic>
        <p:nvPicPr>
          <p:cNvPr id="4" name="Picture 3">
            <a:extLst>
              <a:ext uri="{FF2B5EF4-FFF2-40B4-BE49-F238E27FC236}">
                <a16:creationId xmlns:a16="http://schemas.microsoft.com/office/drawing/2014/main" xmlns="" id="{F96BBB18-F80B-497C-A78D-496D9830FA63}"/>
              </a:ext>
            </a:extLst>
          </p:cNvPr>
          <p:cNvPicPr>
            <a:picLocks noChangeAspect="1"/>
          </p:cNvPicPr>
          <p:nvPr/>
        </p:nvPicPr>
        <p:blipFill>
          <a:blip r:embed="rId7"/>
          <a:stretch>
            <a:fillRect/>
          </a:stretch>
        </p:blipFill>
        <p:spPr>
          <a:xfrm>
            <a:off x="157655" y="349961"/>
            <a:ext cx="9877425" cy="4581525"/>
          </a:xfrm>
          <a:prstGeom prst="rect">
            <a:avLst/>
          </a:prstGeom>
        </p:spPr>
      </p:pic>
    </p:spTree>
    <p:extLst>
      <p:ext uri="{BB962C8B-B14F-4D97-AF65-F5344CB8AC3E}">
        <p14:creationId xmlns:p14="http://schemas.microsoft.com/office/powerpoint/2010/main" val="3216311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4" name="TextBox 3">
            <a:extLst>
              <a:ext uri="{FF2B5EF4-FFF2-40B4-BE49-F238E27FC236}">
                <a16:creationId xmlns:a16="http://schemas.microsoft.com/office/drawing/2014/main" xmlns="" id="{D33F9263-146D-4023-8CCF-2006446ACAF6}"/>
              </a:ext>
            </a:extLst>
          </p:cNvPr>
          <p:cNvSpPr txBox="1"/>
          <p:nvPr/>
        </p:nvSpPr>
        <p:spPr>
          <a:xfrm>
            <a:off x="126119" y="173420"/>
            <a:ext cx="2707601" cy="461665"/>
          </a:xfrm>
          <a:prstGeom prst="rect">
            <a:avLst/>
          </a:prstGeom>
          <a:noFill/>
        </p:spPr>
        <p:txBody>
          <a:bodyPr wrap="none" rtlCol="0">
            <a:spAutoFit/>
          </a:bodyPr>
          <a:lstStyle/>
          <a:p>
            <a:r>
              <a:rPr lang="en-IN" sz="2400" b="1" dirty="0"/>
              <a:t>Packaging Solutions</a:t>
            </a:r>
          </a:p>
        </p:txBody>
      </p:sp>
      <p:sp>
        <p:nvSpPr>
          <p:cNvPr id="26" name="TextBox 25">
            <a:extLst>
              <a:ext uri="{FF2B5EF4-FFF2-40B4-BE49-F238E27FC236}">
                <a16:creationId xmlns:a16="http://schemas.microsoft.com/office/drawing/2014/main" xmlns="" id="{2D6726B5-D4C1-42D9-9DEF-8589FBB03324}"/>
              </a:ext>
            </a:extLst>
          </p:cNvPr>
          <p:cNvSpPr txBox="1"/>
          <p:nvPr/>
        </p:nvSpPr>
        <p:spPr>
          <a:xfrm>
            <a:off x="4491695" y="591312"/>
            <a:ext cx="4191725" cy="1200329"/>
          </a:xfrm>
          <a:prstGeom prst="rect">
            <a:avLst/>
          </a:prstGeom>
          <a:noFill/>
        </p:spPr>
        <p:txBody>
          <a:bodyPr wrap="none" rtlCol="0">
            <a:spAutoFit/>
          </a:bodyPr>
          <a:lstStyle/>
          <a:p>
            <a:r>
              <a:rPr lang="en-IN" sz="7200" b="1" dirty="0"/>
              <a:t>Packaging </a:t>
            </a:r>
          </a:p>
        </p:txBody>
      </p:sp>
      <p:sp>
        <p:nvSpPr>
          <p:cNvPr id="33" name="TextBox 32">
            <a:extLst>
              <a:ext uri="{FF2B5EF4-FFF2-40B4-BE49-F238E27FC236}">
                <a16:creationId xmlns:a16="http://schemas.microsoft.com/office/drawing/2014/main" xmlns="" id="{1B44505C-DC0D-4FC8-BA0A-831F2DD16720}"/>
              </a:ext>
            </a:extLst>
          </p:cNvPr>
          <p:cNvSpPr txBox="1"/>
          <p:nvPr/>
        </p:nvSpPr>
        <p:spPr>
          <a:xfrm>
            <a:off x="3745905" y="2099337"/>
            <a:ext cx="8446095" cy="2943563"/>
          </a:xfrm>
          <a:prstGeom prst="rect">
            <a:avLst/>
          </a:prstGeom>
          <a:noFill/>
        </p:spPr>
        <p:txBody>
          <a:bodyPr wrap="none" rtlCol="0">
            <a:spAutoFit/>
          </a:bodyPr>
          <a:lstStyle/>
          <a:p>
            <a:pPr>
              <a:lnSpc>
                <a:spcPct val="200000"/>
              </a:lnSpc>
            </a:pPr>
            <a:r>
              <a:rPr lang="en-IN" sz="2400" b="1" dirty="0"/>
              <a:t>Packaging Design and Solution </a:t>
            </a:r>
            <a:r>
              <a:rPr lang="en-IN" sz="2400" dirty="0"/>
              <a:t>(Domestic/Export Standardization)</a:t>
            </a:r>
          </a:p>
          <a:p>
            <a:pPr>
              <a:lnSpc>
                <a:spcPct val="200000"/>
              </a:lnSpc>
            </a:pPr>
            <a:r>
              <a:rPr lang="en-IN" sz="2400" b="1" dirty="0"/>
              <a:t>Packaging Process Improvement </a:t>
            </a:r>
            <a:r>
              <a:rPr lang="en-IN" sz="2400" dirty="0"/>
              <a:t>(Packaging / Pre-packaging)</a:t>
            </a:r>
            <a:r>
              <a:rPr lang="en-IN" sz="2400" b="1" dirty="0"/>
              <a:t> </a:t>
            </a:r>
            <a:endParaRPr lang="en-IN" sz="2400" dirty="0"/>
          </a:p>
          <a:p>
            <a:pPr>
              <a:lnSpc>
                <a:spcPct val="200000"/>
              </a:lnSpc>
            </a:pPr>
            <a:r>
              <a:rPr lang="en-IN" sz="2400" b="1" dirty="0"/>
              <a:t>Sustainability Performance </a:t>
            </a:r>
            <a:r>
              <a:rPr lang="en-IN" sz="2400" dirty="0"/>
              <a:t>(Waste reduction –Carbon Footprint)</a:t>
            </a:r>
          </a:p>
          <a:p>
            <a:pPr>
              <a:lnSpc>
                <a:spcPct val="200000"/>
              </a:lnSpc>
            </a:pPr>
            <a:r>
              <a:rPr lang="en-IN" sz="2400" b="1" dirty="0"/>
              <a:t>Cost Reduction </a:t>
            </a:r>
            <a:r>
              <a:rPr lang="en-IN" sz="2400" dirty="0"/>
              <a:t>(Vendor Consolidation, Automation)</a:t>
            </a:r>
            <a:endParaRPr lang="en-IN" sz="2400" b="1" dirty="0"/>
          </a:p>
        </p:txBody>
      </p:sp>
      <p:pic>
        <p:nvPicPr>
          <p:cNvPr id="13" name="Picture 12">
            <a:extLst>
              <a:ext uri="{FF2B5EF4-FFF2-40B4-BE49-F238E27FC236}">
                <a16:creationId xmlns:a16="http://schemas.microsoft.com/office/drawing/2014/main" xmlns="" id="{C93A20DF-7000-4649-98A0-EB7234C5DA37}"/>
              </a:ext>
            </a:extLst>
          </p:cNvPr>
          <p:cNvPicPr>
            <a:picLocks noChangeAspect="1"/>
          </p:cNvPicPr>
          <p:nvPr/>
        </p:nvPicPr>
        <p:blipFill>
          <a:blip r:embed="rId7"/>
          <a:stretch>
            <a:fillRect/>
          </a:stretch>
        </p:blipFill>
        <p:spPr>
          <a:xfrm>
            <a:off x="220717" y="2156426"/>
            <a:ext cx="3468414" cy="3109154"/>
          </a:xfrm>
          <a:prstGeom prst="rect">
            <a:avLst/>
          </a:prstGeom>
        </p:spPr>
      </p:pic>
    </p:spTree>
    <p:extLst>
      <p:ext uri="{BB962C8B-B14F-4D97-AF65-F5344CB8AC3E}">
        <p14:creationId xmlns:p14="http://schemas.microsoft.com/office/powerpoint/2010/main" val="4285401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0" y="523100"/>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28" name="Rectangle 27">
            <a:extLst>
              <a:ext uri="{FF2B5EF4-FFF2-40B4-BE49-F238E27FC236}">
                <a16:creationId xmlns:a16="http://schemas.microsoft.com/office/drawing/2014/main" xmlns="" id="{ACC79A06-A2AC-4EEC-B5AB-04E112DFA09B}"/>
              </a:ext>
            </a:extLst>
          </p:cNvPr>
          <p:cNvSpPr/>
          <p:nvPr/>
        </p:nvSpPr>
        <p:spPr>
          <a:xfrm>
            <a:off x="630619" y="1742992"/>
            <a:ext cx="11098925" cy="4154984"/>
          </a:xfrm>
          <a:prstGeom prst="rect">
            <a:avLst/>
          </a:prstGeom>
        </p:spPr>
        <p:txBody>
          <a:bodyPr wrap="square">
            <a:spAutoFit/>
          </a:bodyPr>
          <a:lstStyle/>
          <a:p>
            <a:pPr algn="just"/>
            <a:r>
              <a:rPr lang="en-IN" sz="2400" dirty="0">
                <a:cs typeface="Arial" panose="020B0604020202020204" pitchFamily="34" charset="0"/>
              </a:rPr>
              <a:t>By serving as the single point of contact, we help your company to manage the complexities of packaging. </a:t>
            </a:r>
            <a:r>
              <a:rPr lang="en-IN" sz="2400" dirty="0">
                <a:solidFill>
                  <a:srgbClr val="222222"/>
                </a:solidFill>
                <a:cs typeface="Arial" panose="020B0604020202020204" pitchFamily="34" charset="0"/>
              </a:rPr>
              <a:t>To develop a customised solution, it is crucial to understand how your packaging is performing. We begin with a conversation that includes the following questions:</a:t>
            </a:r>
          </a:p>
          <a:p>
            <a:pPr marL="285750" indent="-285750" algn="just">
              <a:buFont typeface="Arial" panose="020B0604020202020204" pitchFamily="34" charset="0"/>
              <a:buChar char="•"/>
            </a:pPr>
            <a:r>
              <a:rPr lang="en-IN" sz="2400" dirty="0">
                <a:solidFill>
                  <a:srgbClr val="222222"/>
                </a:solidFill>
                <a:cs typeface="Arial" panose="020B0604020202020204" pitchFamily="34" charset="0"/>
              </a:rPr>
              <a:t>What is your product damage rate due to packaging?</a:t>
            </a:r>
          </a:p>
          <a:p>
            <a:pPr marL="285750" indent="-285750" algn="just">
              <a:buFont typeface="Arial" panose="020B0604020202020204" pitchFamily="34" charset="0"/>
              <a:buChar char="•"/>
            </a:pPr>
            <a:r>
              <a:rPr lang="en-IN" sz="2400" dirty="0">
                <a:solidFill>
                  <a:srgbClr val="222222"/>
                </a:solidFill>
                <a:cs typeface="Arial" panose="020B0604020202020204" pitchFamily="34" charset="0"/>
              </a:rPr>
              <a:t>What are your handling and repackaging costs?</a:t>
            </a:r>
          </a:p>
          <a:p>
            <a:pPr marL="285750" indent="-285750" algn="just">
              <a:buFont typeface="Arial" panose="020B0604020202020204" pitchFamily="34" charset="0"/>
              <a:buChar char="•"/>
            </a:pPr>
            <a:r>
              <a:rPr lang="en-IN" sz="2400" dirty="0">
                <a:solidFill>
                  <a:srgbClr val="222222"/>
                </a:solidFill>
                <a:cs typeface="Arial" panose="020B0604020202020204" pitchFamily="34" charset="0"/>
              </a:rPr>
              <a:t>How are packaging inefficiencies negatively affecting your profitability?</a:t>
            </a:r>
          </a:p>
          <a:p>
            <a:pPr marL="285750" indent="-285750" algn="just">
              <a:buFont typeface="Arial" panose="020B0604020202020204" pitchFamily="34" charset="0"/>
              <a:buChar char="•"/>
            </a:pPr>
            <a:r>
              <a:rPr lang="en-IN" sz="2400" dirty="0">
                <a:solidFill>
                  <a:srgbClr val="222222"/>
                </a:solidFill>
                <a:cs typeface="Arial" panose="020B0604020202020204" pitchFamily="34" charset="0"/>
              </a:rPr>
              <a:t>What are your sustainability goals?</a:t>
            </a:r>
          </a:p>
          <a:p>
            <a:pPr marL="285750" indent="-285750" algn="just">
              <a:buFont typeface="Arial" panose="020B0604020202020204" pitchFamily="34" charset="0"/>
              <a:buChar char="•"/>
            </a:pPr>
            <a:r>
              <a:rPr lang="en-IN" sz="2400" dirty="0">
                <a:solidFill>
                  <a:srgbClr val="222222"/>
                </a:solidFill>
                <a:cs typeface="Arial" panose="020B0604020202020204" pitchFamily="34" charset="0"/>
              </a:rPr>
              <a:t>Areas of improvements in pre-packaging process?</a:t>
            </a:r>
          </a:p>
          <a:p>
            <a:pPr algn="just"/>
            <a:r>
              <a:rPr lang="en-IN" sz="2400" dirty="0">
                <a:solidFill>
                  <a:srgbClr val="222222"/>
                </a:solidFill>
                <a:cs typeface="Arial" panose="020B0604020202020204" pitchFamily="34" charset="0"/>
              </a:rPr>
              <a:t>Though each program is unique and customised, we use the process of Discover, Design and Deliver to ensure your packaging solution is aligned with your business goals.</a:t>
            </a:r>
            <a:endParaRPr lang="en-IN" sz="2400" b="0" i="0" dirty="0">
              <a:solidFill>
                <a:srgbClr val="222222"/>
              </a:solidFill>
              <a:effectLst/>
              <a:cs typeface="Arial" panose="020B0604020202020204" pitchFamily="34" charset="0"/>
            </a:endParaRPr>
          </a:p>
        </p:txBody>
      </p:sp>
      <p:sp>
        <p:nvSpPr>
          <p:cNvPr id="23" name="TextBox 22">
            <a:extLst>
              <a:ext uri="{FF2B5EF4-FFF2-40B4-BE49-F238E27FC236}">
                <a16:creationId xmlns:a16="http://schemas.microsoft.com/office/drawing/2014/main" xmlns="" id="{BF67A190-32DD-49F2-8C5B-7B3B14F74A57}"/>
              </a:ext>
            </a:extLst>
          </p:cNvPr>
          <p:cNvSpPr txBox="1"/>
          <p:nvPr/>
        </p:nvSpPr>
        <p:spPr>
          <a:xfrm>
            <a:off x="126119" y="110356"/>
            <a:ext cx="2707601" cy="461665"/>
          </a:xfrm>
          <a:prstGeom prst="rect">
            <a:avLst/>
          </a:prstGeom>
          <a:noFill/>
        </p:spPr>
        <p:txBody>
          <a:bodyPr wrap="none" rtlCol="0">
            <a:spAutoFit/>
          </a:bodyPr>
          <a:lstStyle/>
          <a:p>
            <a:r>
              <a:rPr lang="en-IN" sz="2400" b="1" dirty="0"/>
              <a:t>Packaging Solutions</a:t>
            </a:r>
          </a:p>
        </p:txBody>
      </p:sp>
      <p:sp>
        <p:nvSpPr>
          <p:cNvPr id="24" name="TextBox 23">
            <a:extLst>
              <a:ext uri="{FF2B5EF4-FFF2-40B4-BE49-F238E27FC236}">
                <a16:creationId xmlns:a16="http://schemas.microsoft.com/office/drawing/2014/main" xmlns="" id="{A18105AD-B31C-49AA-850E-3E842F8522C9}"/>
              </a:ext>
            </a:extLst>
          </p:cNvPr>
          <p:cNvSpPr txBox="1"/>
          <p:nvPr/>
        </p:nvSpPr>
        <p:spPr>
          <a:xfrm>
            <a:off x="1796423" y="488201"/>
            <a:ext cx="9830640" cy="1200329"/>
          </a:xfrm>
          <a:prstGeom prst="rect">
            <a:avLst/>
          </a:prstGeom>
          <a:noFill/>
        </p:spPr>
        <p:txBody>
          <a:bodyPr wrap="none" rtlCol="0">
            <a:spAutoFit/>
          </a:bodyPr>
          <a:lstStyle/>
          <a:p>
            <a:r>
              <a:rPr lang="en-IN" sz="7200" b="1" dirty="0"/>
              <a:t>What Ingenious ‘</a:t>
            </a:r>
            <a:r>
              <a:rPr lang="en-IN" sz="7200" b="1" dirty="0">
                <a:solidFill>
                  <a:srgbClr val="00B050"/>
                </a:solidFill>
              </a:rPr>
              <a:t>Can Do</a:t>
            </a:r>
            <a:r>
              <a:rPr lang="en-IN" sz="7200" b="1" dirty="0"/>
              <a:t>’ </a:t>
            </a:r>
          </a:p>
        </p:txBody>
      </p:sp>
    </p:spTree>
    <p:extLst>
      <p:ext uri="{BB962C8B-B14F-4D97-AF65-F5344CB8AC3E}">
        <p14:creationId xmlns:p14="http://schemas.microsoft.com/office/powerpoint/2010/main" val="2981197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0" y="523100"/>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29" name="Rectangle 28">
            <a:extLst>
              <a:ext uri="{FF2B5EF4-FFF2-40B4-BE49-F238E27FC236}">
                <a16:creationId xmlns:a16="http://schemas.microsoft.com/office/drawing/2014/main" xmlns="" id="{9FEDEED1-6AF5-415A-A045-48CE770C0EC2}"/>
              </a:ext>
            </a:extLst>
          </p:cNvPr>
          <p:cNvSpPr/>
          <p:nvPr/>
        </p:nvSpPr>
        <p:spPr>
          <a:xfrm>
            <a:off x="425671" y="1417186"/>
            <a:ext cx="11445765" cy="4524315"/>
          </a:xfrm>
          <a:prstGeom prst="rect">
            <a:avLst/>
          </a:prstGeom>
        </p:spPr>
        <p:txBody>
          <a:bodyPr wrap="square">
            <a:spAutoFit/>
          </a:bodyPr>
          <a:lstStyle/>
          <a:p>
            <a:pPr algn="ctr"/>
            <a:r>
              <a:rPr lang="en-IN" sz="2400" dirty="0">
                <a:solidFill>
                  <a:srgbClr val="00B050"/>
                </a:solidFill>
                <a:cs typeface="Arial" panose="020B0604020202020204" pitchFamily="34" charset="0"/>
              </a:rPr>
              <a:t>Discover</a:t>
            </a:r>
          </a:p>
          <a:p>
            <a:pPr algn="just"/>
            <a:r>
              <a:rPr lang="en-IN" sz="2400" dirty="0">
                <a:solidFill>
                  <a:srgbClr val="222222"/>
                </a:solidFill>
                <a:cs typeface="Arial" panose="020B0604020202020204" pitchFamily="34" charset="0"/>
              </a:rPr>
              <a:t>We take a close look at your supply chain to identify savings opportunities, uncover inefficiencies and determine where the biggest concerns are, so we can make the best recommendations based on the current state of your packaging operations.</a:t>
            </a:r>
          </a:p>
          <a:p>
            <a:pPr algn="ctr"/>
            <a:r>
              <a:rPr lang="en-IN" sz="2400" dirty="0">
                <a:solidFill>
                  <a:srgbClr val="00B050"/>
                </a:solidFill>
                <a:cs typeface="Arial" panose="020B0604020202020204" pitchFamily="34" charset="0"/>
              </a:rPr>
              <a:t>Design</a:t>
            </a:r>
          </a:p>
          <a:p>
            <a:pPr algn="just"/>
            <a:r>
              <a:rPr lang="en-IN" sz="2400" dirty="0">
                <a:solidFill>
                  <a:srgbClr val="222222"/>
                </a:solidFill>
                <a:cs typeface="Arial" panose="020B0604020202020204" pitchFamily="34" charset="0"/>
              </a:rPr>
              <a:t>There is no such thing as a one-size-fits-all packaging solution. We design and engineer packaging solutions made to fit your products and your supply chain. It's only the "right fit" if it's customised for your specific needs.</a:t>
            </a:r>
          </a:p>
          <a:p>
            <a:pPr algn="ctr"/>
            <a:r>
              <a:rPr lang="en-IN" sz="2400" dirty="0">
                <a:solidFill>
                  <a:srgbClr val="00B050"/>
                </a:solidFill>
                <a:cs typeface="Arial" panose="020B0604020202020204" pitchFamily="34" charset="0"/>
              </a:rPr>
              <a:t>Deliver</a:t>
            </a:r>
          </a:p>
          <a:p>
            <a:pPr algn="just"/>
            <a:r>
              <a:rPr lang="en-IN" sz="2400" dirty="0">
                <a:solidFill>
                  <a:srgbClr val="222222"/>
                </a:solidFill>
                <a:cs typeface="Arial" panose="020B0604020202020204" pitchFamily="34" charset="0"/>
              </a:rPr>
              <a:t>As the single point-of-contact for your packaging production, we ensure your solutions are delivered to your factory on time and on specification. These hidden savings drive results where it matters most - your bottom line.</a:t>
            </a:r>
            <a:endParaRPr lang="en-IN" sz="2400" b="0" i="0" dirty="0">
              <a:solidFill>
                <a:srgbClr val="222222"/>
              </a:solidFill>
              <a:effectLst/>
              <a:cs typeface="Arial" panose="020B0604020202020204" pitchFamily="34" charset="0"/>
            </a:endParaRPr>
          </a:p>
        </p:txBody>
      </p:sp>
      <p:sp>
        <p:nvSpPr>
          <p:cNvPr id="23" name="TextBox 22">
            <a:extLst>
              <a:ext uri="{FF2B5EF4-FFF2-40B4-BE49-F238E27FC236}">
                <a16:creationId xmlns:a16="http://schemas.microsoft.com/office/drawing/2014/main" xmlns="" id="{BF67A190-32DD-49F2-8C5B-7B3B14F74A57}"/>
              </a:ext>
            </a:extLst>
          </p:cNvPr>
          <p:cNvSpPr txBox="1"/>
          <p:nvPr/>
        </p:nvSpPr>
        <p:spPr>
          <a:xfrm>
            <a:off x="126119" y="110356"/>
            <a:ext cx="2707601" cy="461665"/>
          </a:xfrm>
          <a:prstGeom prst="rect">
            <a:avLst/>
          </a:prstGeom>
          <a:noFill/>
        </p:spPr>
        <p:txBody>
          <a:bodyPr wrap="none" rtlCol="0">
            <a:spAutoFit/>
          </a:bodyPr>
          <a:lstStyle/>
          <a:p>
            <a:r>
              <a:rPr lang="en-IN" sz="2400" b="1" dirty="0"/>
              <a:t>Packaging Solutions</a:t>
            </a:r>
          </a:p>
        </p:txBody>
      </p:sp>
      <p:sp>
        <p:nvSpPr>
          <p:cNvPr id="24" name="TextBox 23">
            <a:extLst>
              <a:ext uri="{FF2B5EF4-FFF2-40B4-BE49-F238E27FC236}">
                <a16:creationId xmlns:a16="http://schemas.microsoft.com/office/drawing/2014/main" xmlns="" id="{A18105AD-B31C-49AA-850E-3E842F8522C9}"/>
              </a:ext>
            </a:extLst>
          </p:cNvPr>
          <p:cNvSpPr txBox="1"/>
          <p:nvPr/>
        </p:nvSpPr>
        <p:spPr>
          <a:xfrm>
            <a:off x="1843719" y="364288"/>
            <a:ext cx="9495998" cy="1200329"/>
          </a:xfrm>
          <a:prstGeom prst="rect">
            <a:avLst/>
          </a:prstGeom>
          <a:noFill/>
        </p:spPr>
        <p:txBody>
          <a:bodyPr wrap="none" rtlCol="0">
            <a:spAutoFit/>
          </a:bodyPr>
          <a:lstStyle/>
          <a:p>
            <a:r>
              <a:rPr lang="en-IN" sz="7200" b="1" dirty="0"/>
              <a:t>How Ingenious ‘</a:t>
            </a:r>
            <a:r>
              <a:rPr lang="en-IN" sz="7200" b="1" dirty="0">
                <a:solidFill>
                  <a:srgbClr val="00B050"/>
                </a:solidFill>
              </a:rPr>
              <a:t>Can Do</a:t>
            </a:r>
            <a:r>
              <a:rPr lang="en-IN" sz="7200" b="1" dirty="0"/>
              <a:t>’ </a:t>
            </a:r>
          </a:p>
        </p:txBody>
      </p:sp>
    </p:spTree>
    <p:extLst>
      <p:ext uri="{BB962C8B-B14F-4D97-AF65-F5344CB8AC3E}">
        <p14:creationId xmlns:p14="http://schemas.microsoft.com/office/powerpoint/2010/main" val="2770724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0" y="523100"/>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633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18" name="Title 4">
            <a:extLst>
              <a:ext uri="{FF2B5EF4-FFF2-40B4-BE49-F238E27FC236}">
                <a16:creationId xmlns:a16="http://schemas.microsoft.com/office/drawing/2014/main" xmlns="" id="{41AC6B74-3BD5-4F39-9B55-A1DAE3E05142}"/>
              </a:ext>
            </a:extLst>
          </p:cNvPr>
          <p:cNvSpPr txBox="1">
            <a:spLocks/>
          </p:cNvSpPr>
          <p:nvPr/>
        </p:nvSpPr>
        <p:spPr>
          <a:xfrm>
            <a:off x="47298" y="99796"/>
            <a:ext cx="12191999" cy="7667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400" b="1" cap="all" dirty="0">
                <a:latin typeface="Arial" panose="020B0604020202020204" pitchFamily="34" charset="0"/>
                <a:cs typeface="Arial" panose="020B0604020202020204" pitchFamily="34" charset="0"/>
              </a:rPr>
              <a:t>4 Pillar of our success </a:t>
            </a:r>
            <a:br>
              <a:rPr lang="en-IN" sz="2400" b="1" cap="all" dirty="0">
                <a:latin typeface="Arial" panose="020B0604020202020204" pitchFamily="34" charset="0"/>
                <a:cs typeface="Arial" panose="020B0604020202020204" pitchFamily="34" charset="0"/>
              </a:rPr>
            </a:br>
            <a:endParaRPr lang="en-IN" sz="2400" b="1" dirty="0">
              <a:latin typeface="Arial" panose="020B0604020202020204" pitchFamily="34" charset="0"/>
              <a:cs typeface="Arial" panose="020B0604020202020204" pitchFamily="34" charset="0"/>
            </a:endParaRPr>
          </a:p>
        </p:txBody>
      </p:sp>
      <p:sp>
        <p:nvSpPr>
          <p:cNvPr id="23" name="Title 4">
            <a:extLst>
              <a:ext uri="{FF2B5EF4-FFF2-40B4-BE49-F238E27FC236}">
                <a16:creationId xmlns:a16="http://schemas.microsoft.com/office/drawing/2014/main" xmlns="" id="{4929C84A-22AE-4EEA-9D63-EB99CFF7E646}"/>
              </a:ext>
            </a:extLst>
          </p:cNvPr>
          <p:cNvSpPr>
            <a:spLocks noGrp="1"/>
          </p:cNvSpPr>
          <p:nvPr>
            <p:ph type="ctrTitle"/>
          </p:nvPr>
        </p:nvSpPr>
        <p:spPr>
          <a:xfrm>
            <a:off x="0" y="3909850"/>
            <a:ext cx="3200400" cy="1708149"/>
          </a:xfrm>
        </p:spPr>
        <p:txBody>
          <a:bodyPr>
            <a:noAutofit/>
          </a:bodyPr>
          <a:lstStyle/>
          <a:p>
            <a:pPr algn="just"/>
            <a:r>
              <a:rPr lang="en-IN" sz="1600" dirty="0">
                <a:latin typeface="+mn-lt"/>
                <a:cs typeface="Arial" panose="020B0604020202020204" pitchFamily="34" charset="0"/>
              </a:rPr>
              <a:t/>
            </a:r>
            <a:br>
              <a:rPr lang="en-IN" sz="1600" dirty="0">
                <a:latin typeface="+mn-lt"/>
                <a:cs typeface="Arial" panose="020B0604020202020204" pitchFamily="34" charset="0"/>
              </a:rPr>
            </a:br>
            <a:r>
              <a:rPr lang="en-IN" sz="1600" dirty="0">
                <a:latin typeface="+mn-lt"/>
                <a:cs typeface="Arial" panose="020B0604020202020204" pitchFamily="34" charset="0"/>
              </a:rPr>
              <a:t>Our  sales and project managers are the main points of contact and take full responsibility for each program. These professionals are insight knowledgeable in all aspects related to packaging, including materials, design and distribution. </a:t>
            </a:r>
          </a:p>
        </p:txBody>
      </p:sp>
      <p:pic>
        <p:nvPicPr>
          <p:cNvPr id="24" name="Picture 23">
            <a:extLst>
              <a:ext uri="{FF2B5EF4-FFF2-40B4-BE49-F238E27FC236}">
                <a16:creationId xmlns:a16="http://schemas.microsoft.com/office/drawing/2014/main" xmlns="" id="{BF3AD8BB-0AA0-4039-8792-EF1CD7C37F14}"/>
              </a:ext>
            </a:extLst>
          </p:cNvPr>
          <p:cNvPicPr>
            <a:picLocks noChangeAspect="1"/>
          </p:cNvPicPr>
          <p:nvPr/>
        </p:nvPicPr>
        <p:blipFill>
          <a:blip r:embed="rId7"/>
          <a:stretch>
            <a:fillRect/>
          </a:stretch>
        </p:blipFill>
        <p:spPr>
          <a:xfrm>
            <a:off x="78831" y="1354633"/>
            <a:ext cx="3059080" cy="2426252"/>
          </a:xfrm>
          <a:prstGeom prst="rect">
            <a:avLst/>
          </a:prstGeom>
        </p:spPr>
      </p:pic>
      <p:sp>
        <p:nvSpPr>
          <p:cNvPr id="25" name="Title 4">
            <a:extLst>
              <a:ext uri="{FF2B5EF4-FFF2-40B4-BE49-F238E27FC236}">
                <a16:creationId xmlns:a16="http://schemas.microsoft.com/office/drawing/2014/main" xmlns="" id="{120C695B-0BFD-4E98-87B4-0B75AFB89B78}"/>
              </a:ext>
            </a:extLst>
          </p:cNvPr>
          <p:cNvSpPr txBox="1">
            <a:spLocks/>
          </p:cNvSpPr>
          <p:nvPr/>
        </p:nvSpPr>
        <p:spPr>
          <a:xfrm>
            <a:off x="158067" y="1458181"/>
            <a:ext cx="12191999" cy="7667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000" b="1" cap="all">
                <a:latin typeface="Arial" panose="020B0604020202020204" pitchFamily="34" charset="0"/>
                <a:cs typeface="Arial" panose="020B0604020202020204" pitchFamily="34" charset="0"/>
              </a:rPr>
              <a:t/>
            </a:r>
            <a:br>
              <a:rPr lang="en-IN" sz="2000" b="1" cap="all">
                <a:latin typeface="Arial" panose="020B0604020202020204" pitchFamily="34" charset="0"/>
                <a:cs typeface="Arial" panose="020B0604020202020204" pitchFamily="34" charset="0"/>
              </a:rPr>
            </a:br>
            <a:endParaRPr lang="en-IN" sz="2000" b="1" dirty="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xmlns="" id="{57609328-C89B-42E2-AA58-3B39FEE1E9E5}"/>
              </a:ext>
            </a:extLst>
          </p:cNvPr>
          <p:cNvSpPr/>
          <p:nvPr/>
        </p:nvSpPr>
        <p:spPr>
          <a:xfrm>
            <a:off x="0" y="568597"/>
            <a:ext cx="3058509" cy="830997"/>
          </a:xfrm>
          <a:prstGeom prst="rect">
            <a:avLst/>
          </a:prstGeom>
        </p:spPr>
        <p:txBody>
          <a:bodyPr wrap="square">
            <a:spAutoFit/>
          </a:bodyPr>
          <a:lstStyle/>
          <a:p>
            <a:pPr algn="ctr"/>
            <a:r>
              <a:rPr lang="en-IN" sz="2400" dirty="0">
                <a:solidFill>
                  <a:srgbClr val="00B050"/>
                </a:solidFill>
              </a:rPr>
              <a:t>Sales, marketing and project managers</a:t>
            </a:r>
            <a:endParaRPr lang="en-IN" sz="2400" b="0" i="0" dirty="0">
              <a:solidFill>
                <a:srgbClr val="00B050"/>
              </a:solidFill>
              <a:effectLst/>
            </a:endParaRPr>
          </a:p>
        </p:txBody>
      </p:sp>
      <p:sp>
        <p:nvSpPr>
          <p:cNvPr id="27" name="Rectangle 26">
            <a:extLst>
              <a:ext uri="{FF2B5EF4-FFF2-40B4-BE49-F238E27FC236}">
                <a16:creationId xmlns:a16="http://schemas.microsoft.com/office/drawing/2014/main" xmlns="" id="{A99B4AF6-8040-4C09-9F86-EE444000CFBC}"/>
              </a:ext>
            </a:extLst>
          </p:cNvPr>
          <p:cNvSpPr/>
          <p:nvPr/>
        </p:nvSpPr>
        <p:spPr>
          <a:xfrm>
            <a:off x="3301429" y="3932581"/>
            <a:ext cx="2904930" cy="2308324"/>
          </a:xfrm>
          <a:prstGeom prst="rect">
            <a:avLst/>
          </a:prstGeom>
        </p:spPr>
        <p:txBody>
          <a:bodyPr wrap="square">
            <a:spAutoFit/>
          </a:bodyPr>
          <a:lstStyle/>
          <a:p>
            <a:pPr algn="just"/>
            <a:r>
              <a:rPr lang="en-IN" sz="1600" dirty="0">
                <a:solidFill>
                  <a:srgbClr val="222222"/>
                </a:solidFill>
                <a:cs typeface="Arial" panose="020B0604020202020204" pitchFamily="34" charset="0"/>
              </a:rPr>
              <a:t>Our design and engineering teams create custom packaging solutions to provide savings to the customer. They extend graphics across products, optimise structural design and conduct rigorous performance testing, so your packaging can be implemented consistently </a:t>
            </a:r>
            <a:endParaRPr lang="en-IN" sz="1600" b="0" i="0" dirty="0">
              <a:solidFill>
                <a:srgbClr val="222222"/>
              </a:solidFill>
              <a:effectLst/>
              <a:cs typeface="Arial" panose="020B0604020202020204" pitchFamily="34" charset="0"/>
            </a:endParaRPr>
          </a:p>
        </p:txBody>
      </p:sp>
      <p:sp>
        <p:nvSpPr>
          <p:cNvPr id="28" name="Rectangle 27">
            <a:extLst>
              <a:ext uri="{FF2B5EF4-FFF2-40B4-BE49-F238E27FC236}">
                <a16:creationId xmlns:a16="http://schemas.microsoft.com/office/drawing/2014/main" xmlns="" id="{A24A8A32-7CAE-4450-A5E0-AA82451B57D3}"/>
              </a:ext>
            </a:extLst>
          </p:cNvPr>
          <p:cNvSpPr/>
          <p:nvPr/>
        </p:nvSpPr>
        <p:spPr>
          <a:xfrm>
            <a:off x="3269900" y="554380"/>
            <a:ext cx="2894420" cy="830997"/>
          </a:xfrm>
          <a:prstGeom prst="rect">
            <a:avLst/>
          </a:prstGeom>
        </p:spPr>
        <p:txBody>
          <a:bodyPr wrap="square">
            <a:spAutoFit/>
          </a:bodyPr>
          <a:lstStyle/>
          <a:p>
            <a:pPr algn="ctr"/>
            <a:r>
              <a:rPr lang="en-IN" sz="2400" dirty="0">
                <a:solidFill>
                  <a:srgbClr val="00B050"/>
                </a:solidFill>
              </a:rPr>
              <a:t>Engineering, design and testing</a:t>
            </a:r>
          </a:p>
        </p:txBody>
      </p:sp>
      <p:pic>
        <p:nvPicPr>
          <p:cNvPr id="29" name="Picture 28">
            <a:extLst>
              <a:ext uri="{FF2B5EF4-FFF2-40B4-BE49-F238E27FC236}">
                <a16:creationId xmlns:a16="http://schemas.microsoft.com/office/drawing/2014/main" xmlns="" id="{E92D2BA7-339D-4A50-93F4-84C2E75DE012}"/>
              </a:ext>
            </a:extLst>
          </p:cNvPr>
          <p:cNvPicPr>
            <a:picLocks noChangeAspect="1"/>
          </p:cNvPicPr>
          <p:nvPr/>
        </p:nvPicPr>
        <p:blipFill>
          <a:blip r:embed="rId8"/>
          <a:stretch>
            <a:fillRect/>
          </a:stretch>
        </p:blipFill>
        <p:spPr>
          <a:xfrm>
            <a:off x="3323912" y="1375267"/>
            <a:ext cx="2866684" cy="2419308"/>
          </a:xfrm>
          <a:prstGeom prst="rect">
            <a:avLst/>
          </a:prstGeom>
        </p:spPr>
      </p:pic>
      <p:sp>
        <p:nvSpPr>
          <p:cNvPr id="30" name="Rectangle 29">
            <a:extLst>
              <a:ext uri="{FF2B5EF4-FFF2-40B4-BE49-F238E27FC236}">
                <a16:creationId xmlns:a16="http://schemas.microsoft.com/office/drawing/2014/main" xmlns="" id="{1E400542-A4E2-463F-A0EE-BF3F39B0B5BA}"/>
              </a:ext>
            </a:extLst>
          </p:cNvPr>
          <p:cNvSpPr/>
          <p:nvPr/>
        </p:nvSpPr>
        <p:spPr>
          <a:xfrm>
            <a:off x="6325922" y="3979877"/>
            <a:ext cx="2502767" cy="2308324"/>
          </a:xfrm>
          <a:prstGeom prst="rect">
            <a:avLst/>
          </a:prstGeom>
        </p:spPr>
        <p:txBody>
          <a:bodyPr wrap="square">
            <a:spAutoFit/>
          </a:bodyPr>
          <a:lstStyle/>
          <a:p>
            <a:pPr algn="just"/>
            <a:r>
              <a:rPr lang="en-IN" sz="1600" dirty="0">
                <a:solidFill>
                  <a:srgbClr val="222222"/>
                </a:solidFill>
              </a:rPr>
              <a:t>Effective sourcing is a critical aspect of any supply chain. Our sourcing team ensures the capabilities and capacity of each vetted supplier. They identify the best value and materials to anticipate each customer's needs.</a:t>
            </a:r>
            <a:endParaRPr lang="en-IN" sz="1600" b="0" i="0" dirty="0">
              <a:solidFill>
                <a:srgbClr val="222222"/>
              </a:solidFill>
              <a:effectLst/>
            </a:endParaRPr>
          </a:p>
        </p:txBody>
      </p:sp>
      <p:sp>
        <p:nvSpPr>
          <p:cNvPr id="31" name="Rectangle 30">
            <a:extLst>
              <a:ext uri="{FF2B5EF4-FFF2-40B4-BE49-F238E27FC236}">
                <a16:creationId xmlns:a16="http://schemas.microsoft.com/office/drawing/2014/main" xmlns="" id="{98A1CDE3-0B07-4532-AB8B-F803CEDBD372}"/>
              </a:ext>
            </a:extLst>
          </p:cNvPr>
          <p:cNvSpPr/>
          <p:nvPr/>
        </p:nvSpPr>
        <p:spPr>
          <a:xfrm>
            <a:off x="6426280" y="571716"/>
            <a:ext cx="2386647" cy="461665"/>
          </a:xfrm>
          <a:prstGeom prst="rect">
            <a:avLst/>
          </a:prstGeom>
        </p:spPr>
        <p:txBody>
          <a:bodyPr wrap="square">
            <a:spAutoFit/>
          </a:bodyPr>
          <a:lstStyle/>
          <a:p>
            <a:pPr algn="ctr"/>
            <a:r>
              <a:rPr lang="en-IN" sz="2400" dirty="0">
                <a:solidFill>
                  <a:srgbClr val="00B050"/>
                </a:solidFill>
              </a:rPr>
              <a:t>Sourcing</a:t>
            </a:r>
          </a:p>
        </p:txBody>
      </p:sp>
      <p:pic>
        <p:nvPicPr>
          <p:cNvPr id="32" name="Picture 31">
            <a:extLst>
              <a:ext uri="{FF2B5EF4-FFF2-40B4-BE49-F238E27FC236}">
                <a16:creationId xmlns:a16="http://schemas.microsoft.com/office/drawing/2014/main" xmlns="" id="{590E65B0-8E36-4C5F-9CA0-71E32E414BF1}"/>
              </a:ext>
            </a:extLst>
          </p:cNvPr>
          <p:cNvPicPr>
            <a:picLocks noChangeAspect="1"/>
          </p:cNvPicPr>
          <p:nvPr/>
        </p:nvPicPr>
        <p:blipFill>
          <a:blip r:embed="rId9"/>
          <a:stretch>
            <a:fillRect/>
          </a:stretch>
        </p:blipFill>
        <p:spPr>
          <a:xfrm>
            <a:off x="6412173" y="1375267"/>
            <a:ext cx="2364582" cy="2405618"/>
          </a:xfrm>
          <a:prstGeom prst="rect">
            <a:avLst/>
          </a:prstGeom>
        </p:spPr>
      </p:pic>
      <p:sp>
        <p:nvSpPr>
          <p:cNvPr id="33" name="Rectangle 32">
            <a:extLst>
              <a:ext uri="{FF2B5EF4-FFF2-40B4-BE49-F238E27FC236}">
                <a16:creationId xmlns:a16="http://schemas.microsoft.com/office/drawing/2014/main" xmlns="" id="{74F886F2-5B67-40F6-85FC-5B7479BA6F5F}"/>
              </a:ext>
            </a:extLst>
          </p:cNvPr>
          <p:cNvSpPr/>
          <p:nvPr/>
        </p:nvSpPr>
        <p:spPr>
          <a:xfrm>
            <a:off x="9002471" y="3922738"/>
            <a:ext cx="3054220" cy="1815882"/>
          </a:xfrm>
          <a:prstGeom prst="rect">
            <a:avLst/>
          </a:prstGeom>
        </p:spPr>
        <p:txBody>
          <a:bodyPr wrap="square">
            <a:spAutoFit/>
          </a:bodyPr>
          <a:lstStyle/>
          <a:p>
            <a:pPr algn="just"/>
            <a:r>
              <a:rPr lang="en-IN" sz="1600" dirty="0">
                <a:solidFill>
                  <a:srgbClr val="222222"/>
                </a:solidFill>
              </a:rPr>
              <a:t>Our regional quality and compliance teams assess our production network, making sure all packaging meets or exceeds the requirements of our customers. They monitor and audit packaging facilities to ensure compliance.</a:t>
            </a:r>
            <a:endParaRPr lang="en-IN" sz="1600" b="0" i="0" dirty="0">
              <a:solidFill>
                <a:srgbClr val="222222"/>
              </a:solidFill>
              <a:effectLst/>
            </a:endParaRPr>
          </a:p>
        </p:txBody>
      </p:sp>
      <p:sp>
        <p:nvSpPr>
          <p:cNvPr id="34" name="Rectangle 33">
            <a:extLst>
              <a:ext uri="{FF2B5EF4-FFF2-40B4-BE49-F238E27FC236}">
                <a16:creationId xmlns:a16="http://schemas.microsoft.com/office/drawing/2014/main" xmlns="" id="{79957421-72E5-4FB4-A348-D0D34CF96E37}"/>
              </a:ext>
            </a:extLst>
          </p:cNvPr>
          <p:cNvSpPr/>
          <p:nvPr/>
        </p:nvSpPr>
        <p:spPr>
          <a:xfrm>
            <a:off x="8970940" y="546288"/>
            <a:ext cx="3221060" cy="461665"/>
          </a:xfrm>
          <a:prstGeom prst="rect">
            <a:avLst/>
          </a:prstGeom>
        </p:spPr>
        <p:txBody>
          <a:bodyPr wrap="square">
            <a:spAutoFit/>
          </a:bodyPr>
          <a:lstStyle/>
          <a:p>
            <a:pPr algn="ctr"/>
            <a:r>
              <a:rPr lang="en-IN" sz="2400" dirty="0">
                <a:solidFill>
                  <a:srgbClr val="00B050"/>
                </a:solidFill>
              </a:rPr>
              <a:t>Quality and compliance</a:t>
            </a:r>
          </a:p>
        </p:txBody>
      </p:sp>
      <p:pic>
        <p:nvPicPr>
          <p:cNvPr id="35" name="Picture 34">
            <a:extLst>
              <a:ext uri="{FF2B5EF4-FFF2-40B4-BE49-F238E27FC236}">
                <a16:creationId xmlns:a16="http://schemas.microsoft.com/office/drawing/2014/main" xmlns="" id="{9A4B68A4-CFB0-4DA7-8936-3C15DDBCC765}"/>
              </a:ext>
            </a:extLst>
          </p:cNvPr>
          <p:cNvPicPr>
            <a:picLocks noChangeAspect="1"/>
          </p:cNvPicPr>
          <p:nvPr/>
        </p:nvPicPr>
        <p:blipFill>
          <a:blip r:embed="rId10"/>
          <a:stretch>
            <a:fillRect/>
          </a:stretch>
        </p:blipFill>
        <p:spPr>
          <a:xfrm>
            <a:off x="9092928" y="1354633"/>
            <a:ext cx="2924175" cy="2439942"/>
          </a:xfrm>
          <a:prstGeom prst="rect">
            <a:avLst/>
          </a:prstGeom>
        </p:spPr>
      </p:pic>
      <p:sp>
        <p:nvSpPr>
          <p:cNvPr id="36" name="TextBox 35">
            <a:extLst>
              <a:ext uri="{FF2B5EF4-FFF2-40B4-BE49-F238E27FC236}">
                <a16:creationId xmlns:a16="http://schemas.microsoft.com/office/drawing/2014/main" xmlns="" id="{B9EF2ABD-E389-4FF2-9C9F-A551AC5DD5C0}"/>
              </a:ext>
            </a:extLst>
          </p:cNvPr>
          <p:cNvSpPr txBox="1"/>
          <p:nvPr/>
        </p:nvSpPr>
        <p:spPr>
          <a:xfrm>
            <a:off x="126119" y="110356"/>
            <a:ext cx="2707601" cy="461665"/>
          </a:xfrm>
          <a:prstGeom prst="rect">
            <a:avLst/>
          </a:prstGeom>
          <a:noFill/>
        </p:spPr>
        <p:txBody>
          <a:bodyPr wrap="none" rtlCol="0">
            <a:spAutoFit/>
          </a:bodyPr>
          <a:lstStyle/>
          <a:p>
            <a:r>
              <a:rPr lang="en-IN" sz="2400" b="1" dirty="0"/>
              <a:t>Packaging Solutions</a:t>
            </a:r>
          </a:p>
        </p:txBody>
      </p:sp>
    </p:spTree>
    <p:extLst>
      <p:ext uri="{BB962C8B-B14F-4D97-AF65-F5344CB8AC3E}">
        <p14:creationId xmlns:p14="http://schemas.microsoft.com/office/powerpoint/2010/main" val="1182061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19897" y="709913"/>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18" name="TextBox 17">
            <a:extLst>
              <a:ext uri="{FF2B5EF4-FFF2-40B4-BE49-F238E27FC236}">
                <a16:creationId xmlns:a16="http://schemas.microsoft.com/office/drawing/2014/main" xmlns="" id="{7493B54A-F4DD-4036-9892-E21855305F11}"/>
              </a:ext>
            </a:extLst>
          </p:cNvPr>
          <p:cNvSpPr txBox="1"/>
          <p:nvPr/>
        </p:nvSpPr>
        <p:spPr>
          <a:xfrm>
            <a:off x="126119" y="110356"/>
            <a:ext cx="2707601" cy="461665"/>
          </a:xfrm>
          <a:prstGeom prst="rect">
            <a:avLst/>
          </a:prstGeom>
          <a:noFill/>
        </p:spPr>
        <p:txBody>
          <a:bodyPr wrap="none" rtlCol="0">
            <a:spAutoFit/>
          </a:bodyPr>
          <a:lstStyle/>
          <a:p>
            <a:r>
              <a:rPr lang="en-IN" sz="2400" b="1" dirty="0"/>
              <a:t>Packaging Solutions</a:t>
            </a:r>
          </a:p>
        </p:txBody>
      </p:sp>
      <p:sp>
        <p:nvSpPr>
          <p:cNvPr id="23" name="TextBox 22">
            <a:extLst>
              <a:ext uri="{FF2B5EF4-FFF2-40B4-BE49-F238E27FC236}">
                <a16:creationId xmlns:a16="http://schemas.microsoft.com/office/drawing/2014/main" xmlns="" id="{307E255B-6221-4D91-B8B6-0F352A9CBCC1}"/>
              </a:ext>
            </a:extLst>
          </p:cNvPr>
          <p:cNvSpPr txBox="1"/>
          <p:nvPr/>
        </p:nvSpPr>
        <p:spPr>
          <a:xfrm>
            <a:off x="1688316" y="1724627"/>
            <a:ext cx="9415526" cy="2308324"/>
          </a:xfrm>
          <a:prstGeom prst="rect">
            <a:avLst/>
          </a:prstGeom>
          <a:noFill/>
        </p:spPr>
        <p:txBody>
          <a:bodyPr wrap="none" rtlCol="0">
            <a:spAutoFit/>
          </a:bodyPr>
          <a:lstStyle/>
          <a:p>
            <a:pPr algn="ctr"/>
            <a:r>
              <a:rPr lang="en-IN" sz="7200" b="1" dirty="0"/>
              <a:t>Ingenious </a:t>
            </a:r>
          </a:p>
          <a:p>
            <a:pPr algn="ctr"/>
            <a:r>
              <a:rPr lang="en-IN" sz="7200" b="1" dirty="0">
                <a:solidFill>
                  <a:srgbClr val="00B050"/>
                </a:solidFill>
              </a:rPr>
              <a:t>‘Packaging Deployment’</a:t>
            </a:r>
          </a:p>
        </p:txBody>
      </p:sp>
    </p:spTree>
    <p:extLst>
      <p:ext uri="{BB962C8B-B14F-4D97-AF65-F5344CB8AC3E}">
        <p14:creationId xmlns:p14="http://schemas.microsoft.com/office/powerpoint/2010/main" val="2263305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xmlns="" id="{4C3EEA2A-2243-40DB-8D3F-441B8A9FB151}"/>
              </a:ext>
            </a:extLst>
          </p:cNvPr>
          <p:cNvCxnSpPr>
            <a:cxnSpLocks/>
          </p:cNvCxnSpPr>
          <p:nvPr/>
        </p:nvCxnSpPr>
        <p:spPr>
          <a:xfrm>
            <a:off x="0" y="523100"/>
            <a:ext cx="3007566"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DED9B963-930A-4FA5-A6E5-9CCC2286066D}"/>
              </a:ext>
            </a:extLst>
          </p:cNvPr>
          <p:cNvGrpSpPr/>
          <p:nvPr/>
        </p:nvGrpSpPr>
        <p:grpSpPr>
          <a:xfrm>
            <a:off x="5132" y="5990571"/>
            <a:ext cx="12186868" cy="993553"/>
            <a:chOff x="5132" y="5990571"/>
            <a:chExt cx="12186868" cy="993553"/>
          </a:xfrm>
        </p:grpSpPr>
        <p:grpSp>
          <p:nvGrpSpPr>
            <p:cNvPr id="3" name="Group 2">
              <a:extLst>
                <a:ext uri="{FF2B5EF4-FFF2-40B4-BE49-F238E27FC236}">
                  <a16:creationId xmlns:a16="http://schemas.microsoft.com/office/drawing/2014/main" xmlns="" id="{4969AA22-0E99-498C-9215-566DF408A1ED}"/>
                </a:ext>
              </a:extLst>
            </p:cNvPr>
            <p:cNvGrpSpPr/>
            <p:nvPr/>
          </p:nvGrpSpPr>
          <p:grpSpPr>
            <a:xfrm>
              <a:off x="5132" y="5990571"/>
              <a:ext cx="12186868" cy="993553"/>
              <a:chOff x="5132" y="5990571"/>
              <a:chExt cx="12186868" cy="993553"/>
            </a:xfrm>
          </p:grpSpPr>
          <p:grpSp>
            <p:nvGrpSpPr>
              <p:cNvPr id="11" name="Group 10">
                <a:extLst>
                  <a:ext uri="{FF2B5EF4-FFF2-40B4-BE49-F238E27FC236}">
                    <a16:creationId xmlns:a16="http://schemas.microsoft.com/office/drawing/2014/main" xmlns="" id="{36E6397A-7EB4-4BF8-9B41-DE40988FFDA0}"/>
                  </a:ext>
                </a:extLst>
              </p:cNvPr>
              <p:cNvGrpSpPr/>
              <p:nvPr/>
            </p:nvGrpSpPr>
            <p:grpSpPr>
              <a:xfrm>
                <a:off x="5132" y="6428082"/>
                <a:ext cx="12186868" cy="355351"/>
                <a:chOff x="5132" y="5449609"/>
                <a:chExt cx="12186868" cy="1130450"/>
              </a:xfrm>
            </p:grpSpPr>
            <p:grpSp>
              <p:nvGrpSpPr>
                <p:cNvPr id="7" name="Group 6">
                  <a:extLst>
                    <a:ext uri="{FF2B5EF4-FFF2-40B4-BE49-F238E27FC236}">
                      <a16:creationId xmlns:a16="http://schemas.microsoft.com/office/drawing/2014/main" xmlns="" id="{495602BD-9698-4251-9CF7-D137562BC68D}"/>
                    </a:ext>
                  </a:extLst>
                </p:cNvPr>
                <p:cNvGrpSpPr/>
                <p:nvPr/>
              </p:nvGrpSpPr>
              <p:grpSpPr>
                <a:xfrm>
                  <a:off x="6175971" y="5454869"/>
                  <a:ext cx="6016029" cy="1125190"/>
                  <a:chOff x="0" y="2180315"/>
                  <a:chExt cx="12164581" cy="2523647"/>
                </a:xfrm>
              </p:grpSpPr>
              <p:pic>
                <p:nvPicPr>
                  <p:cNvPr id="5" name="Content Placeholder 4">
                    <a:extLst>
                      <a:ext uri="{FF2B5EF4-FFF2-40B4-BE49-F238E27FC236}">
                        <a16:creationId xmlns:a16="http://schemas.microsoft.com/office/drawing/2014/main" xmlns="" id="{C447766F-A1EB-4E59-8FA1-3696CCB5138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6" name="Content Placeholder 4">
                    <a:extLst>
                      <a:ext uri="{FF2B5EF4-FFF2-40B4-BE49-F238E27FC236}">
                        <a16:creationId xmlns:a16="http://schemas.microsoft.com/office/drawing/2014/main" xmlns="" id="{BCFB9D13-DE05-4A78-ACE3-88C2D6DFFB62}"/>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nvGrpSpPr>
                <p:cNvPr id="8" name="Group 7">
                  <a:extLst>
                    <a:ext uri="{FF2B5EF4-FFF2-40B4-BE49-F238E27FC236}">
                      <a16:creationId xmlns:a16="http://schemas.microsoft.com/office/drawing/2014/main" xmlns="" id="{55EAECEB-6E14-435E-8317-57EDCF3907EC}"/>
                    </a:ext>
                  </a:extLst>
                </p:cNvPr>
                <p:cNvGrpSpPr/>
                <p:nvPr/>
              </p:nvGrpSpPr>
              <p:grpSpPr>
                <a:xfrm>
                  <a:off x="5132" y="5449609"/>
                  <a:ext cx="6617632" cy="1125190"/>
                  <a:chOff x="0" y="2180315"/>
                  <a:chExt cx="12164581" cy="2523647"/>
                </a:xfrm>
              </p:grpSpPr>
              <p:pic>
                <p:nvPicPr>
                  <p:cNvPr id="9" name="Content Placeholder 4">
                    <a:extLst>
                      <a:ext uri="{FF2B5EF4-FFF2-40B4-BE49-F238E27FC236}">
                        <a16:creationId xmlns:a16="http://schemas.microsoft.com/office/drawing/2014/main" xmlns="" id="{906F1229-8301-49C6-9D08-616F6517647D}"/>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5433243" y="2185570"/>
                    <a:ext cx="6731338" cy="2518392"/>
                  </a:xfrm>
                  <a:prstGeom prst="rect">
                    <a:avLst/>
                  </a:prstGeom>
                </p:spPr>
              </p:pic>
              <p:pic>
                <p:nvPicPr>
                  <p:cNvPr id="10" name="Content Placeholder 4">
                    <a:extLst>
                      <a:ext uri="{FF2B5EF4-FFF2-40B4-BE49-F238E27FC236}">
                        <a16:creationId xmlns:a16="http://schemas.microsoft.com/office/drawing/2014/main" xmlns="" id="{3C167AC5-BA89-4554-9204-15746F2CEE15}"/>
                      </a:ext>
                    </a:extLst>
                  </p:cNvPr>
                  <p:cNvPicPr>
                    <a:picLocks noChangeAspect="1"/>
                  </p:cNvPicPr>
                  <p:nvPr/>
                </p:nvPicPr>
                <p:blipFill rotWithShape="1">
                  <a:blip r:embed="rId3">
                    <a:extLst>
                      <a:ext uri="{28A0092B-C50C-407E-A947-70E740481C1C}">
                        <a14:useLocalDpi xmlns:a14="http://schemas.microsoft.com/office/drawing/2010/main" val="0"/>
                      </a:ext>
                    </a:extLst>
                  </a:blip>
                  <a:srcRect l="13165" r="14010" b="72754"/>
                  <a:stretch/>
                </p:blipFill>
                <p:spPr>
                  <a:xfrm>
                    <a:off x="0" y="2180315"/>
                    <a:ext cx="6731338" cy="2518392"/>
                  </a:xfrm>
                  <a:prstGeom prst="rect">
                    <a:avLst/>
                  </a:prstGeom>
                </p:spPr>
              </p:pic>
            </p:grpSp>
          </p:grpSp>
          <p:pic>
            <p:nvPicPr>
              <p:cNvPr id="19" name="Picture 18">
                <a:extLst>
                  <a:ext uri="{FF2B5EF4-FFF2-40B4-BE49-F238E27FC236}">
                    <a16:creationId xmlns:a16="http://schemas.microsoft.com/office/drawing/2014/main" xmlns="" id="{1C6BCD1F-2B12-40C3-84B9-59E7E204CC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755" t="23219" r="40268" b="24368"/>
              <a:stretch/>
            </p:blipFill>
            <p:spPr>
              <a:xfrm>
                <a:off x="137301" y="6106071"/>
                <a:ext cx="734382" cy="739846"/>
              </a:xfrm>
              <a:prstGeom prst="rect">
                <a:avLst/>
              </a:prstGeom>
            </p:spPr>
          </p:pic>
          <p:grpSp>
            <p:nvGrpSpPr>
              <p:cNvPr id="2" name="Group 1">
                <a:extLst>
                  <a:ext uri="{FF2B5EF4-FFF2-40B4-BE49-F238E27FC236}">
                    <a16:creationId xmlns:a16="http://schemas.microsoft.com/office/drawing/2014/main" xmlns="" id="{8334EC5C-71B0-4DC7-8055-F6E0C75F33DA}"/>
                  </a:ext>
                </a:extLst>
              </p:cNvPr>
              <p:cNvGrpSpPr/>
              <p:nvPr/>
            </p:nvGrpSpPr>
            <p:grpSpPr>
              <a:xfrm>
                <a:off x="963439" y="5990571"/>
                <a:ext cx="6582980" cy="993553"/>
                <a:chOff x="1310281" y="5880209"/>
                <a:chExt cx="6582980" cy="977791"/>
              </a:xfrm>
            </p:grpSpPr>
            <p:sp>
              <p:nvSpPr>
                <p:cNvPr id="17" name="Text Box 2">
                  <a:extLst>
                    <a:ext uri="{FF2B5EF4-FFF2-40B4-BE49-F238E27FC236}">
                      <a16:creationId xmlns:a16="http://schemas.microsoft.com/office/drawing/2014/main" xmlns="" id="{55876E33-0677-4BC7-9B59-E8B98EC04638}"/>
                    </a:ext>
                  </a:extLst>
                </p:cNvPr>
                <p:cNvSpPr txBox="1">
                  <a:spLocks noChangeArrowheads="1"/>
                </p:cNvSpPr>
                <p:nvPr/>
              </p:nvSpPr>
              <p:spPr bwMode="auto">
                <a:xfrm>
                  <a:off x="1654641" y="5880209"/>
                  <a:ext cx="6238620" cy="97779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I</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ngenious </a:t>
                  </a:r>
                  <a:r>
                    <a:rPr lang="en-IN" sz="2400" b="1" dirty="0">
                      <a:solidFill>
                        <a:srgbClr val="1F3864"/>
                      </a:solidFill>
                      <a:effectLst/>
                      <a:latin typeface="Ami R" panose="02030504000101010101" pitchFamily="18" charset="-127"/>
                      <a:ea typeface="Calibri" panose="020F0502020204030204" pitchFamily="34" charset="0"/>
                      <a:cs typeface="Arial" panose="020B0604020202020204" pitchFamily="34" charset="0"/>
                    </a:rPr>
                    <a:t>S</a:t>
                  </a:r>
                  <a:r>
                    <a:rPr lang="en-IN" sz="2400" b="1" dirty="0">
                      <a:solidFill>
                        <a:srgbClr val="0070C0"/>
                      </a:solidFill>
                      <a:effectLst/>
                      <a:latin typeface="Ami R" panose="02030504000101010101" pitchFamily="18" charset="-127"/>
                      <a:ea typeface="Calibri" panose="020F0502020204030204" pitchFamily="34" charset="0"/>
                      <a:cs typeface="Arial" panose="020B0604020202020204" pitchFamily="34" charset="0"/>
                    </a:rPr>
                    <a:t>olutions</a:t>
                  </a:r>
                  <a:endParaRPr lang="en-IN" sz="105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xmlns="" id="{FBAC8D9E-1325-4D01-9758-F80808205B4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281" y="5990442"/>
                  <a:ext cx="305987" cy="303070"/>
                </a:xfrm>
                <a:prstGeom prst="rect">
                  <a:avLst/>
                </a:prstGeom>
                <a:noFill/>
                <a:ln>
                  <a:noFill/>
                </a:ln>
              </p:spPr>
            </p:pic>
          </p:grpSp>
        </p:grpSp>
        <p:pic>
          <p:nvPicPr>
            <p:cNvPr id="22" name="Picture 21">
              <a:extLst>
                <a:ext uri="{FF2B5EF4-FFF2-40B4-BE49-F238E27FC236}">
                  <a16:creationId xmlns:a16="http://schemas.microsoft.com/office/drawing/2014/main" xmlns="" id="{CC8B4B43-2720-4E56-BDC1-17901F630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029" y="6477503"/>
              <a:ext cx="783270" cy="255761"/>
            </a:xfrm>
            <a:prstGeom prst="rect">
              <a:avLst/>
            </a:prstGeom>
          </p:spPr>
        </p:pic>
      </p:grpSp>
      <p:sp>
        <p:nvSpPr>
          <p:cNvPr id="18" name="TextBox 17">
            <a:extLst>
              <a:ext uri="{FF2B5EF4-FFF2-40B4-BE49-F238E27FC236}">
                <a16:creationId xmlns:a16="http://schemas.microsoft.com/office/drawing/2014/main" xmlns="" id="{690C5EB7-DD51-40C5-8719-C75E06CB497E}"/>
              </a:ext>
            </a:extLst>
          </p:cNvPr>
          <p:cNvSpPr txBox="1"/>
          <p:nvPr/>
        </p:nvSpPr>
        <p:spPr>
          <a:xfrm>
            <a:off x="126119" y="110356"/>
            <a:ext cx="2707601" cy="461665"/>
          </a:xfrm>
          <a:prstGeom prst="rect">
            <a:avLst/>
          </a:prstGeom>
          <a:noFill/>
        </p:spPr>
        <p:txBody>
          <a:bodyPr wrap="none" rtlCol="0">
            <a:spAutoFit/>
          </a:bodyPr>
          <a:lstStyle/>
          <a:p>
            <a:r>
              <a:rPr lang="en-IN" sz="2400" b="1" dirty="0"/>
              <a:t>Packaging Solutions</a:t>
            </a:r>
          </a:p>
        </p:txBody>
      </p:sp>
      <p:pic>
        <p:nvPicPr>
          <p:cNvPr id="23" name="Picture 22">
            <a:extLst>
              <a:ext uri="{FF2B5EF4-FFF2-40B4-BE49-F238E27FC236}">
                <a16:creationId xmlns:a16="http://schemas.microsoft.com/office/drawing/2014/main" xmlns="" id="{4373EF41-7D44-40A2-857D-EBDD0DFE5C5E}"/>
              </a:ext>
            </a:extLst>
          </p:cNvPr>
          <p:cNvPicPr>
            <a:picLocks noChangeAspect="1"/>
          </p:cNvPicPr>
          <p:nvPr/>
        </p:nvPicPr>
        <p:blipFill>
          <a:blip r:embed="rId7"/>
          <a:stretch>
            <a:fillRect/>
          </a:stretch>
        </p:blipFill>
        <p:spPr>
          <a:xfrm>
            <a:off x="2225938" y="1125340"/>
            <a:ext cx="3028711" cy="4876799"/>
          </a:xfrm>
          <a:prstGeom prst="rect">
            <a:avLst/>
          </a:prstGeom>
        </p:spPr>
      </p:pic>
      <p:pic>
        <p:nvPicPr>
          <p:cNvPr id="24" name="Picture 2" descr="image007">
            <a:extLst>
              <a:ext uri="{FF2B5EF4-FFF2-40B4-BE49-F238E27FC236}">
                <a16:creationId xmlns:a16="http://schemas.microsoft.com/office/drawing/2014/main" xmlns="" id="{5EBA683E-4AFC-4222-B215-F00F960C6AE0}"/>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009" t="22893" r="6369" b="6935"/>
          <a:stretch/>
        </p:blipFill>
        <p:spPr bwMode="auto">
          <a:xfrm>
            <a:off x="6740884" y="3737178"/>
            <a:ext cx="3885074" cy="225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 descr="image008">
            <a:extLst>
              <a:ext uri="{FF2B5EF4-FFF2-40B4-BE49-F238E27FC236}">
                <a16:creationId xmlns:a16="http://schemas.microsoft.com/office/drawing/2014/main" xmlns="" id="{A32EC76E-92D3-40E6-8490-182E93A473A8}"/>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872" t="21484" r="2037" b="2768"/>
          <a:stretch/>
        </p:blipFill>
        <p:spPr bwMode="auto">
          <a:xfrm>
            <a:off x="7098372" y="1329176"/>
            <a:ext cx="3165474" cy="2233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xmlns="" id="{C636AE91-2ED9-4F9B-B4AE-E8700BB24749}"/>
              </a:ext>
            </a:extLst>
          </p:cNvPr>
          <p:cNvSpPr txBox="1"/>
          <p:nvPr/>
        </p:nvSpPr>
        <p:spPr>
          <a:xfrm>
            <a:off x="4156836" y="467708"/>
            <a:ext cx="6204134" cy="461665"/>
          </a:xfrm>
          <a:prstGeom prst="rect">
            <a:avLst/>
          </a:prstGeom>
          <a:noFill/>
        </p:spPr>
        <p:txBody>
          <a:bodyPr wrap="none" rtlCol="0">
            <a:spAutoFit/>
          </a:bodyPr>
          <a:lstStyle/>
          <a:p>
            <a:r>
              <a:rPr lang="en-IN" sz="2400" dirty="0">
                <a:effectLst>
                  <a:outerShdw blurRad="38100" dist="38100" dir="2700000" algn="tl">
                    <a:srgbClr val="000000">
                      <a:alpha val="43137"/>
                    </a:srgbClr>
                  </a:outerShdw>
                </a:effectLst>
              </a:rPr>
              <a:t>Packaging Designs – 2 Tractor Hoods in one Box</a:t>
            </a:r>
          </a:p>
        </p:txBody>
      </p:sp>
    </p:spTree>
    <p:extLst>
      <p:ext uri="{BB962C8B-B14F-4D97-AF65-F5344CB8AC3E}">
        <p14:creationId xmlns:p14="http://schemas.microsoft.com/office/powerpoint/2010/main" val="3791231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i="http://www.w3.org/2001/XMLSchema-instance" xmlns:xsd="http://www.w3.org/2001/XMLSchema" xmlns="http://www.boldonjames.com/2008/01/sie/internal/label" sislVersion="0" policy="18fbfd49-c8e6-4618-a77f-5ef25245836c" origin="userSelected">
  <element uid="588104ae-2895-48f0-94e0-4417fcf0f7f0" value=""/>
  <element uid="4ecbf47d-2ec6-497d-85fc-f65b66e62fe7" value=""/>
</sisl>
</file>

<file path=customXml/itemProps1.xml><?xml version="1.0" encoding="utf-8"?>
<ds:datastoreItem xmlns:ds="http://schemas.openxmlformats.org/officeDocument/2006/customXml" ds:itemID="{ED7BC166-D8D9-4321-A86D-58DD7800A105}">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
  <TotalTime>1961</TotalTime>
  <Words>971</Words>
  <Application>Microsoft Office PowerPoint</Application>
  <PresentationFormat>Widescreen</PresentationFormat>
  <Paragraphs>253</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Ami R</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 Our  sales and project managers are the main points of contact and take full responsibility for each program. These professionals are insight knowledgeable in all aspects related to packaging, including materials, design and distribution.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MEHTA Kapil (CNH Industrial)</dc:creator>
  <cp:lastModifiedBy>ADMIN</cp:lastModifiedBy>
  <cp:revision>63</cp:revision>
  <dcterms:created xsi:type="dcterms:W3CDTF">2021-03-02T15:49:35Z</dcterms:created>
  <dcterms:modified xsi:type="dcterms:W3CDTF">2021-04-19T17:16:07Z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eab1493d-a374-4d59-b38f-29a5527957ab</vt:lpwstr>
  </property>
  <property fmtid="{D5CDD505-2E9C-101B-9397-08002B2CF9AE}" pid="3" name="bjSaver">
    <vt:lpwstr>M9wEhSpxJsvk+0+YGxvnbqKJzuWwtwgW</vt:lpwstr>
  </property>
  <property fmtid="{D5CDD505-2E9C-101B-9397-08002B2CF9AE}" pid="4" name="bjDocumentLabelXML">
    <vt:lpwstr>&lt;?xml version="1.0" encoding="us-ascii"?&gt;&lt;sisl xmlns:xsi="http://www.w3.org/2001/XMLSchema-instance" xmlns:xsd="http://www.w3.org/2001/XMLSchema" sislVersion="0" policy="18fbfd49-c8e6-4618-a77f-5ef25245836c" origin="userSelected" xmlns="http://www.boldonj</vt:lpwstr>
  </property>
  <property fmtid="{D5CDD505-2E9C-101B-9397-08002B2CF9AE}" pid="5" name="bjDocumentLabelXML-0">
    <vt:lpwstr>ames.com/2008/01/sie/internal/label"&gt;&lt;element uid="588104ae-2895-48f0-94e0-4417fcf0f7f0" value="" /&gt;&lt;element uid="4ecbf47d-2ec6-497d-85fc-f65b66e62fe7" value="" /&gt;&lt;/sisl&gt;</vt:lpwstr>
  </property>
  <property fmtid="{D5CDD505-2E9C-101B-9397-08002B2CF9AE}" pid="6" name="bjDocumentSecurityLabel">
    <vt:lpwstr>CNH Industrial: GENERAL BUSINESS  Contains no personal data</vt:lpwstr>
  </property>
  <property fmtid="{D5CDD505-2E9C-101B-9397-08002B2CF9AE}" pid="7" name="CNH-Classification">
    <vt:lpwstr>[GENERAL BUSINESS - Contains no personal data]</vt:lpwstr>
  </property>
  <property fmtid="{D5CDD505-2E9C-101B-9397-08002B2CF9AE}" pid="8" name="CNH-LabelledBy:">
    <vt:lpwstr>F71554C,07-04-2021 11:50:15,GENERAL BUSINESS</vt:lpwstr>
  </property>
</Properties>
</file>